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xls" ContentType="application/vnd.ms-exce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bin" ContentType="application/vnd.openxmlformats-officedocument.oleObject"/>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Default Extension="vml" ContentType="application/vnd.openxmlformats-officedocument.vmlDrawing"/>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8" r:id="rId1"/>
  </p:sldMasterIdLst>
  <p:notesMasterIdLst>
    <p:notesMasterId r:id="rId31"/>
  </p:notesMasterIdLst>
  <p:handoutMasterIdLst>
    <p:handoutMasterId r:id="rId32"/>
  </p:handoutMasterIdLst>
  <p:sldIdLst>
    <p:sldId id="452" r:id="rId2"/>
    <p:sldId id="435" r:id="rId3"/>
    <p:sldId id="453" r:id="rId4"/>
    <p:sldId id="454" r:id="rId5"/>
    <p:sldId id="455" r:id="rId6"/>
    <p:sldId id="456" r:id="rId7"/>
    <p:sldId id="457" r:id="rId8"/>
    <p:sldId id="458" r:id="rId9"/>
    <p:sldId id="484" r:id="rId10"/>
    <p:sldId id="460" r:id="rId11"/>
    <p:sldId id="480" r:id="rId12"/>
    <p:sldId id="462" r:id="rId13"/>
    <p:sldId id="463" r:id="rId14"/>
    <p:sldId id="481" r:id="rId15"/>
    <p:sldId id="479" r:id="rId16"/>
    <p:sldId id="465" r:id="rId17"/>
    <p:sldId id="466" r:id="rId18"/>
    <p:sldId id="467" r:id="rId19"/>
    <p:sldId id="468" r:id="rId20"/>
    <p:sldId id="489" r:id="rId21"/>
    <p:sldId id="469" r:id="rId22"/>
    <p:sldId id="470" r:id="rId23"/>
    <p:sldId id="482" r:id="rId24"/>
    <p:sldId id="485" r:id="rId25"/>
    <p:sldId id="471" r:id="rId26"/>
    <p:sldId id="271" r:id="rId27"/>
    <p:sldId id="488" r:id="rId28"/>
    <p:sldId id="487" r:id="rId29"/>
    <p:sldId id="473" r:id="rId30"/>
  </p:sldIdLst>
  <p:sldSz cx="9144000" cy="6858000" type="letter"/>
  <p:notesSz cx="7315200" cy="96012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0000"/>
    <a:srgbClr val="003300"/>
    <a:srgbClr val="0000CC"/>
    <a:srgbClr val="FF9900"/>
    <a:srgbClr val="FFFFE9"/>
    <a:srgbClr val="FFFFCC"/>
    <a:srgbClr val="3366FF"/>
    <a:srgbClr val="99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74" autoAdjust="0"/>
    <p:restoredTop sz="90025" autoAdjust="0"/>
  </p:normalViewPr>
  <p:slideViewPr>
    <p:cSldViewPr snapToGrid="0">
      <p:cViewPr varScale="1">
        <p:scale>
          <a:sx n="95" d="100"/>
          <a:sy n="95" d="100"/>
        </p:scale>
        <p:origin x="-366" y="-102"/>
      </p:cViewPr>
      <p:guideLst>
        <p:guide orient="horz" pos="2152"/>
        <p:guide pos="2872"/>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77" d="100"/>
          <a:sy n="77" d="100"/>
        </p:scale>
        <p:origin x="-1830" y="-90"/>
      </p:cViewPr>
      <p:guideLst>
        <p:guide orient="horz" pos="2227"/>
        <p:guide pos="3029"/>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_rels/viewProps.xml.rels><?xml version="1.0" encoding="UTF-8" standalone="yes"?>
<Relationships xmlns="http://schemas.openxmlformats.org/package/2006/relationships"><Relationship Id="rId8" Type="http://schemas.openxmlformats.org/officeDocument/2006/relationships/slide" Target="slides/slide21.xml"/><Relationship Id="rId3" Type="http://schemas.openxmlformats.org/officeDocument/2006/relationships/slide" Target="slides/slide5.xml"/><Relationship Id="rId7" Type="http://schemas.openxmlformats.org/officeDocument/2006/relationships/slide" Target="slides/slide19.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17.xml"/><Relationship Id="rId5" Type="http://schemas.openxmlformats.org/officeDocument/2006/relationships/slide" Target="slides/slide16.xml"/><Relationship Id="rId10" Type="http://schemas.openxmlformats.org/officeDocument/2006/relationships/slide" Target="slides/slide29.xml"/><Relationship Id="rId4" Type="http://schemas.openxmlformats.org/officeDocument/2006/relationships/slide" Target="slides/slide11.xml"/><Relationship Id="rId9" Type="http://schemas.openxmlformats.org/officeDocument/2006/relationships/slide" Target="slides/slide2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image" Target="../media/image37.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41.wmf"/><Relationship Id="rId1" Type="http://schemas.openxmlformats.org/officeDocument/2006/relationships/image" Target="../media/image38.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image" Target="../media/image46.wmf"/><Relationship Id="rId1" Type="http://schemas.openxmlformats.org/officeDocument/2006/relationships/image" Target="../media/image45.wmf"/><Relationship Id="rId4" Type="http://schemas.openxmlformats.org/officeDocument/2006/relationships/image" Target="../media/image48.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image" Target="../media/image53.wmf"/><Relationship Id="rId1" Type="http://schemas.openxmlformats.org/officeDocument/2006/relationships/image" Target="../media/image52.wmf"/><Relationship Id="rId4" Type="http://schemas.openxmlformats.org/officeDocument/2006/relationships/image" Target="../media/image55.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52.wmf"/><Relationship Id="rId1" Type="http://schemas.openxmlformats.org/officeDocument/2006/relationships/image" Target="../media/image56.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63.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69.wmf"/><Relationship Id="rId2" Type="http://schemas.openxmlformats.org/officeDocument/2006/relationships/image" Target="../media/image68.wmf"/><Relationship Id="rId1" Type="http://schemas.openxmlformats.org/officeDocument/2006/relationships/image" Target="../media/image6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image" Target="../media/image28.wmf"/><Relationship Id="rId4" Type="http://schemas.openxmlformats.org/officeDocument/2006/relationships/image" Target="../media/image3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1694" y="-3278"/>
            <a:ext cx="3171614" cy="482027"/>
          </a:xfrm>
          <a:prstGeom prst="rect">
            <a:avLst/>
          </a:prstGeom>
          <a:noFill/>
          <a:ln w="9525">
            <a:noFill/>
            <a:miter lim="800000"/>
            <a:headEnd/>
            <a:tailEnd/>
          </a:ln>
          <a:effectLst/>
        </p:spPr>
        <p:txBody>
          <a:bodyPr vert="horz" wrap="square" lIns="19947" tIns="0" rIns="19947" bIns="0" numCol="1" anchor="t" anchorCtr="0" compatLnSpc="1">
            <a:prstTxWarp prst="textNoShape">
              <a:avLst/>
            </a:prstTxWarp>
          </a:bodyPr>
          <a:lstStyle>
            <a:lvl1pPr algn="l" defTabSz="990714" eaLnBrk="0" hangingPunct="0">
              <a:defRPr sz="1000" i="1" dirty="0">
                <a:latin typeface="Book Antiqua" pitchFamily="18" charset="0"/>
                <a:cs typeface="+mn-cs"/>
              </a:defRPr>
            </a:lvl1pPr>
          </a:lstStyle>
          <a:p>
            <a:pPr>
              <a:defRPr/>
            </a:pPr>
            <a:endParaRPr lang="en-US"/>
          </a:p>
        </p:txBody>
      </p:sp>
      <p:sp>
        <p:nvSpPr>
          <p:cNvPr id="3075" name="Rectangle 3"/>
          <p:cNvSpPr>
            <a:spLocks noGrp="1" noChangeArrowheads="1"/>
          </p:cNvSpPr>
          <p:nvPr>
            <p:ph type="dt" sz="quarter" idx="1"/>
          </p:nvPr>
        </p:nvSpPr>
        <p:spPr bwMode="auto">
          <a:xfrm>
            <a:off x="4145280" y="-3278"/>
            <a:ext cx="3171614" cy="482027"/>
          </a:xfrm>
          <a:prstGeom prst="rect">
            <a:avLst/>
          </a:prstGeom>
          <a:noFill/>
          <a:ln w="9525">
            <a:noFill/>
            <a:miter lim="800000"/>
            <a:headEnd/>
            <a:tailEnd/>
          </a:ln>
          <a:effectLst/>
        </p:spPr>
        <p:txBody>
          <a:bodyPr vert="horz" wrap="square" lIns="19947" tIns="0" rIns="19947" bIns="0" numCol="1" anchor="t" anchorCtr="0" compatLnSpc="1">
            <a:prstTxWarp prst="textNoShape">
              <a:avLst/>
            </a:prstTxWarp>
          </a:bodyPr>
          <a:lstStyle>
            <a:lvl1pPr algn="r" defTabSz="990714" eaLnBrk="0" hangingPunct="0">
              <a:defRPr sz="1000" i="1" dirty="0">
                <a:latin typeface="Book Antiqua" pitchFamily="18" charset="0"/>
                <a:cs typeface="+mn-cs"/>
              </a:defRPr>
            </a:lvl1pPr>
          </a:lstStyle>
          <a:p>
            <a:pPr>
              <a:defRPr/>
            </a:pPr>
            <a:endParaRPr lang="en-US"/>
          </a:p>
        </p:txBody>
      </p:sp>
      <p:sp>
        <p:nvSpPr>
          <p:cNvPr id="3076" name="Rectangle 4"/>
          <p:cNvSpPr>
            <a:spLocks noGrp="1" noChangeArrowheads="1"/>
          </p:cNvSpPr>
          <p:nvPr>
            <p:ph type="ftr" sz="quarter" idx="2"/>
          </p:nvPr>
        </p:nvSpPr>
        <p:spPr bwMode="auto">
          <a:xfrm>
            <a:off x="-1694" y="9120813"/>
            <a:ext cx="3171614" cy="482027"/>
          </a:xfrm>
          <a:prstGeom prst="rect">
            <a:avLst/>
          </a:prstGeom>
          <a:noFill/>
          <a:ln w="9525">
            <a:noFill/>
            <a:miter lim="800000"/>
            <a:headEnd/>
            <a:tailEnd/>
          </a:ln>
          <a:effectLst/>
        </p:spPr>
        <p:txBody>
          <a:bodyPr vert="horz" wrap="square" lIns="19947" tIns="0" rIns="19947" bIns="0" numCol="1" anchor="b" anchorCtr="0" compatLnSpc="1">
            <a:prstTxWarp prst="textNoShape">
              <a:avLst/>
            </a:prstTxWarp>
          </a:bodyPr>
          <a:lstStyle>
            <a:lvl1pPr algn="l" defTabSz="990714" eaLnBrk="0" hangingPunct="0">
              <a:defRPr sz="1000" i="1" smtClean="0">
                <a:latin typeface="Book Antiqua" pitchFamily="18" charset="0"/>
                <a:cs typeface="+mn-cs"/>
              </a:defRPr>
            </a:lvl1pPr>
          </a:lstStyle>
          <a:p>
            <a:pPr>
              <a:defRPr/>
            </a:pPr>
            <a:r>
              <a:rPr lang="en-US"/>
              <a:t>© Wyatt Technology Corporation 2011 – All Rights Reserved</a:t>
            </a:r>
            <a:endParaRPr lang="en-US" dirty="0"/>
          </a:p>
        </p:txBody>
      </p:sp>
      <p:sp>
        <p:nvSpPr>
          <p:cNvPr id="3077" name="Rectangle 5"/>
          <p:cNvSpPr>
            <a:spLocks noGrp="1" noChangeArrowheads="1"/>
          </p:cNvSpPr>
          <p:nvPr>
            <p:ph type="sldNum" sz="quarter" idx="3"/>
          </p:nvPr>
        </p:nvSpPr>
        <p:spPr bwMode="auto">
          <a:xfrm>
            <a:off x="4145280" y="9120813"/>
            <a:ext cx="3171614" cy="482027"/>
          </a:xfrm>
          <a:prstGeom prst="rect">
            <a:avLst/>
          </a:prstGeom>
          <a:noFill/>
          <a:ln w="9525">
            <a:noFill/>
            <a:miter lim="800000"/>
            <a:headEnd/>
            <a:tailEnd/>
          </a:ln>
          <a:effectLst/>
        </p:spPr>
        <p:txBody>
          <a:bodyPr vert="horz" wrap="square" lIns="19947" tIns="0" rIns="19947" bIns="0" numCol="1" anchor="b" anchorCtr="0" compatLnSpc="1">
            <a:prstTxWarp prst="textNoShape">
              <a:avLst/>
            </a:prstTxWarp>
          </a:bodyPr>
          <a:lstStyle>
            <a:lvl1pPr algn="r" defTabSz="990714" eaLnBrk="0" hangingPunct="0">
              <a:defRPr sz="1000" i="1">
                <a:latin typeface="Book Antiqua" pitchFamily="18" charset="0"/>
                <a:cs typeface="+mn-cs"/>
              </a:defRPr>
            </a:lvl1pPr>
          </a:lstStyle>
          <a:p>
            <a:pPr>
              <a:defRPr/>
            </a:pPr>
            <a:fld id="{8350DB68-015E-4400-94D1-082963D625A3}" type="slidenum">
              <a:rPr lang="en-US"/>
              <a:pPr>
                <a:defRPr/>
              </a:pPr>
              <a:t>‹#›</a:t>
            </a:fld>
            <a:endParaRPr lang="en-US" dirty="0"/>
          </a:p>
        </p:txBody>
      </p:sp>
      <p:sp>
        <p:nvSpPr>
          <p:cNvPr id="3078" name="Rectangle 6"/>
          <p:cNvSpPr>
            <a:spLocks noChangeArrowheads="1"/>
          </p:cNvSpPr>
          <p:nvPr/>
        </p:nvSpPr>
        <p:spPr bwMode="auto">
          <a:xfrm>
            <a:off x="3272581" y="9147045"/>
            <a:ext cx="797133" cy="270688"/>
          </a:xfrm>
          <a:prstGeom prst="rect">
            <a:avLst/>
          </a:prstGeom>
          <a:noFill/>
          <a:ln w="9525">
            <a:noFill/>
            <a:miter lim="800000"/>
            <a:headEnd/>
            <a:tailEnd/>
          </a:ln>
          <a:effectLst/>
        </p:spPr>
        <p:txBody>
          <a:bodyPr wrap="none" lIns="93087" tIns="44881" rIns="93087" bIns="44881">
            <a:spAutoFit/>
          </a:bodyPr>
          <a:lstStyle/>
          <a:p>
            <a:pPr algn="ctr" defTabSz="942508" eaLnBrk="0" hangingPunct="0">
              <a:lnSpc>
                <a:spcPct val="90000"/>
              </a:lnSpc>
              <a:defRPr/>
            </a:pPr>
            <a:r>
              <a:rPr lang="en-US" sz="1300" dirty="0">
                <a:latin typeface="Book Antiqua" pitchFamily="18" charset="0"/>
                <a:cs typeface="+mn-cs"/>
              </a:rPr>
              <a:t>Page </a:t>
            </a:r>
            <a:fld id="{0145B1AA-127E-4090-974F-3BC900725489}" type="slidenum">
              <a:rPr lang="en-US" sz="1300">
                <a:latin typeface="Book Antiqua" pitchFamily="18" charset="0"/>
                <a:cs typeface="+mn-cs"/>
              </a:rPr>
              <a:pPr algn="ctr" defTabSz="942508" eaLnBrk="0" hangingPunct="0">
                <a:lnSpc>
                  <a:spcPct val="90000"/>
                </a:lnSpc>
                <a:defRPr/>
              </a:pPr>
              <a:t>‹#›</a:t>
            </a:fld>
            <a:endParaRPr lang="en-US" sz="1300" dirty="0">
              <a:latin typeface="Book Antiqua" pitchFamily="18" charset="0"/>
              <a:cs typeface="+mn-cs"/>
            </a:endParaRPr>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1694" y="-3278"/>
            <a:ext cx="3171614" cy="482027"/>
          </a:xfrm>
          <a:prstGeom prst="rect">
            <a:avLst/>
          </a:prstGeom>
          <a:noFill/>
          <a:ln w="9525">
            <a:noFill/>
            <a:miter lim="800000"/>
            <a:headEnd/>
            <a:tailEnd/>
          </a:ln>
          <a:effectLst/>
        </p:spPr>
        <p:txBody>
          <a:bodyPr vert="horz" wrap="square" lIns="19947" tIns="0" rIns="19947" bIns="0" numCol="1" anchor="t" anchorCtr="0" compatLnSpc="1">
            <a:prstTxWarp prst="textNoShape">
              <a:avLst/>
            </a:prstTxWarp>
          </a:bodyPr>
          <a:lstStyle>
            <a:lvl1pPr algn="l" defTabSz="990714" eaLnBrk="0" hangingPunct="0">
              <a:defRPr sz="1000" i="1" dirty="0">
                <a:cs typeface="+mn-cs"/>
              </a:defRPr>
            </a:lvl1pPr>
          </a:lstStyle>
          <a:p>
            <a:pPr>
              <a:defRPr/>
            </a:pPr>
            <a:endParaRPr lang="en-US"/>
          </a:p>
        </p:txBody>
      </p:sp>
      <p:sp>
        <p:nvSpPr>
          <p:cNvPr id="2051" name="Rectangle 3"/>
          <p:cNvSpPr>
            <a:spLocks noGrp="1" noChangeArrowheads="1"/>
          </p:cNvSpPr>
          <p:nvPr>
            <p:ph type="dt" idx="1"/>
          </p:nvPr>
        </p:nvSpPr>
        <p:spPr bwMode="auto">
          <a:xfrm>
            <a:off x="4145280" y="-3278"/>
            <a:ext cx="3171614" cy="482027"/>
          </a:xfrm>
          <a:prstGeom prst="rect">
            <a:avLst/>
          </a:prstGeom>
          <a:noFill/>
          <a:ln w="9525">
            <a:noFill/>
            <a:miter lim="800000"/>
            <a:headEnd/>
            <a:tailEnd/>
          </a:ln>
          <a:effectLst/>
        </p:spPr>
        <p:txBody>
          <a:bodyPr vert="horz" wrap="square" lIns="19947" tIns="0" rIns="19947" bIns="0" numCol="1" anchor="t" anchorCtr="0" compatLnSpc="1">
            <a:prstTxWarp prst="textNoShape">
              <a:avLst/>
            </a:prstTxWarp>
          </a:bodyPr>
          <a:lstStyle>
            <a:lvl1pPr algn="r" defTabSz="990714" eaLnBrk="0" hangingPunct="0">
              <a:defRPr sz="1000" i="1" dirty="0">
                <a:cs typeface="+mn-cs"/>
              </a:defRPr>
            </a:lvl1pPr>
          </a:lstStyle>
          <a:p>
            <a:pPr>
              <a:defRPr/>
            </a:pPr>
            <a:endParaRPr lang="en-US"/>
          </a:p>
        </p:txBody>
      </p:sp>
      <p:sp>
        <p:nvSpPr>
          <p:cNvPr id="2053" name="Rectangle 5"/>
          <p:cNvSpPr>
            <a:spLocks noGrp="1" noChangeArrowheads="1"/>
          </p:cNvSpPr>
          <p:nvPr>
            <p:ph type="sldNum" sz="quarter" idx="5"/>
          </p:nvPr>
        </p:nvSpPr>
        <p:spPr bwMode="auto">
          <a:xfrm>
            <a:off x="6339840" y="9378221"/>
            <a:ext cx="975360" cy="183630"/>
          </a:xfrm>
          <a:prstGeom prst="rect">
            <a:avLst/>
          </a:prstGeom>
          <a:noFill/>
          <a:ln w="9525">
            <a:noFill/>
            <a:miter lim="800000"/>
            <a:headEnd/>
            <a:tailEnd/>
          </a:ln>
          <a:effectLst/>
        </p:spPr>
        <p:txBody>
          <a:bodyPr vert="horz" wrap="square" lIns="19947" tIns="0" rIns="19947" bIns="0" numCol="1" anchor="b" anchorCtr="0" compatLnSpc="1">
            <a:prstTxWarp prst="textNoShape">
              <a:avLst/>
            </a:prstTxWarp>
          </a:bodyPr>
          <a:lstStyle>
            <a:lvl1pPr algn="ctr" defTabSz="990714" eaLnBrk="0" hangingPunct="0">
              <a:defRPr sz="1000" smtClean="0">
                <a:latin typeface="Calibri" pitchFamily="34" charset="0"/>
                <a:cs typeface="+mn-cs"/>
              </a:defRPr>
            </a:lvl1pPr>
          </a:lstStyle>
          <a:p>
            <a:pPr>
              <a:defRPr/>
            </a:pPr>
            <a:fld id="{8E77D7E6-D759-4AC1-928C-23B20B1C6D15}" type="slidenum">
              <a:rPr lang="en-US"/>
              <a:pPr>
                <a:defRPr/>
              </a:pPr>
              <a:t>‹#›</a:t>
            </a:fld>
            <a:endParaRPr lang="en-US" dirty="0"/>
          </a:p>
        </p:txBody>
      </p:sp>
      <p:sp>
        <p:nvSpPr>
          <p:cNvPr id="2054" name="Rectangle 6"/>
          <p:cNvSpPr>
            <a:spLocks noGrp="1" noChangeArrowheads="1"/>
          </p:cNvSpPr>
          <p:nvPr>
            <p:ph type="body" sz="quarter" idx="3"/>
          </p:nvPr>
        </p:nvSpPr>
        <p:spPr bwMode="auto">
          <a:xfrm>
            <a:off x="975360" y="4559587"/>
            <a:ext cx="5364480" cy="4318573"/>
          </a:xfrm>
          <a:prstGeom prst="rect">
            <a:avLst/>
          </a:prstGeom>
          <a:noFill/>
          <a:ln w="9525">
            <a:noFill/>
            <a:miter lim="800000"/>
            <a:headEnd/>
            <a:tailEnd/>
          </a:ln>
          <a:effectLst/>
        </p:spPr>
        <p:txBody>
          <a:bodyPr vert="horz" wrap="square" lIns="98073" tIns="49868" rIns="98073" bIns="49868" numCol="1" anchor="t" anchorCtr="0" compatLnSpc="1">
            <a:prstTxWarp prst="textNoShape">
              <a:avLst/>
            </a:prstTxWarp>
          </a:bodyPr>
          <a:lstStyle/>
          <a:p>
            <a:pPr lvl="0"/>
            <a:r>
              <a:rPr lang="en-US" noProof="0" dirty="0" smtClean="0"/>
              <a:t>Body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79878" name="Rectangle 8"/>
          <p:cNvSpPr>
            <a:spLocks noGrp="1" noRot="1" noChangeAspect="1" noChangeArrowheads="1" noTextEdit="1"/>
          </p:cNvSpPr>
          <p:nvPr>
            <p:ph type="sldImg" idx="2"/>
          </p:nvPr>
        </p:nvSpPr>
        <p:spPr bwMode="auto">
          <a:xfrm>
            <a:off x="1268413" y="731838"/>
            <a:ext cx="4778375" cy="3582987"/>
          </a:xfrm>
          <a:prstGeom prst="rect">
            <a:avLst/>
          </a:prstGeom>
          <a:noFill/>
          <a:ln w="12700">
            <a:solidFill>
              <a:schemeClr val="tx1"/>
            </a:solidFill>
            <a:miter lim="800000"/>
            <a:headEnd/>
            <a:tailEnd/>
          </a:ln>
        </p:spPr>
      </p:sp>
      <p:sp>
        <p:nvSpPr>
          <p:cNvPr id="11" name="Footer Placeholder 7"/>
          <p:cNvSpPr txBox="1">
            <a:spLocks/>
          </p:cNvSpPr>
          <p:nvPr/>
        </p:nvSpPr>
        <p:spPr>
          <a:xfrm>
            <a:off x="1" y="9119173"/>
            <a:ext cx="4548293" cy="480388"/>
          </a:xfrm>
          <a:prstGeom prst="rect">
            <a:avLst/>
          </a:prstGeom>
        </p:spPr>
        <p:txBody>
          <a:bodyPr lIns="94732" tIns="47366" rIns="94732" bIns="47366" anchor="b"/>
          <a:lstStyle>
            <a:lvl1pPr algn="l">
              <a:defRPr sz="1000" dirty="0" smtClean="0">
                <a:latin typeface="Calibri" pitchFamily="34" charset="0"/>
              </a:defRPr>
            </a:lvl1pPr>
          </a:lstStyle>
          <a:p>
            <a:pPr eaLnBrk="0" hangingPunct="0">
              <a:defRPr/>
            </a:pPr>
            <a:r>
              <a:rPr lang="en-US">
                <a:cs typeface="+mn-cs"/>
              </a:rPr>
              <a:t> © Wyatt Technology Corporation 2011 – All Rights Reserved</a:t>
            </a:r>
          </a:p>
        </p:txBody>
      </p:sp>
    </p:spTree>
  </p:cSld>
  <p:clrMap bg1="lt1" tx1="dk1" bg2="lt2" tx2="dk2" accent1="accent1" accent2="accent2" accent3="accent3" accent4="accent4" accent5="accent5" accent6="accent6" hlink="hlink" folHlink="folHlink"/>
  <p:hf hdr="0" dt="0"/>
  <p:notesStyle>
    <a:lvl1pPr algn="l" defTabSz="946150" rtl="0" eaLnBrk="0" fontAlgn="base" hangingPunct="0">
      <a:lnSpc>
        <a:spcPct val="90000"/>
      </a:lnSpc>
      <a:spcBef>
        <a:spcPct val="40000"/>
      </a:spcBef>
      <a:spcAft>
        <a:spcPct val="0"/>
      </a:spcAft>
      <a:defRPr sz="1100" kern="1200">
        <a:solidFill>
          <a:schemeClr val="tx1"/>
        </a:solidFill>
        <a:latin typeface="Calibri" pitchFamily="34" charset="0"/>
        <a:ea typeface="+mn-ea"/>
        <a:cs typeface="+mn-cs"/>
      </a:defRPr>
    </a:lvl1pPr>
    <a:lvl2pPr marL="465138" algn="l" defTabSz="946150" rtl="0" eaLnBrk="0" fontAlgn="base" hangingPunct="0">
      <a:lnSpc>
        <a:spcPct val="90000"/>
      </a:lnSpc>
      <a:spcBef>
        <a:spcPct val="40000"/>
      </a:spcBef>
      <a:spcAft>
        <a:spcPct val="0"/>
      </a:spcAft>
      <a:defRPr sz="1100" kern="1200">
        <a:solidFill>
          <a:schemeClr val="tx1"/>
        </a:solidFill>
        <a:latin typeface="Calibri" pitchFamily="34" charset="0"/>
        <a:ea typeface="+mn-ea"/>
        <a:cs typeface="+mn-cs"/>
      </a:defRPr>
    </a:lvl2pPr>
    <a:lvl3pPr marL="930275" algn="l" defTabSz="946150" rtl="0" eaLnBrk="0" fontAlgn="base" hangingPunct="0">
      <a:lnSpc>
        <a:spcPct val="90000"/>
      </a:lnSpc>
      <a:spcBef>
        <a:spcPct val="40000"/>
      </a:spcBef>
      <a:spcAft>
        <a:spcPct val="0"/>
      </a:spcAft>
      <a:defRPr sz="1000" kern="1200">
        <a:solidFill>
          <a:schemeClr val="tx1"/>
        </a:solidFill>
        <a:latin typeface="Calibri" pitchFamily="34" charset="0"/>
        <a:ea typeface="+mn-ea"/>
        <a:cs typeface="+mn-cs"/>
      </a:defRPr>
    </a:lvl3pPr>
    <a:lvl4pPr marL="1397000" algn="l" defTabSz="946150" rtl="0" eaLnBrk="0" fontAlgn="base" hangingPunct="0">
      <a:lnSpc>
        <a:spcPct val="90000"/>
      </a:lnSpc>
      <a:spcBef>
        <a:spcPct val="40000"/>
      </a:spcBef>
      <a:spcAft>
        <a:spcPct val="0"/>
      </a:spcAft>
      <a:defRPr sz="1000" kern="1200">
        <a:solidFill>
          <a:schemeClr val="tx1"/>
        </a:solidFill>
        <a:latin typeface="Calibri" pitchFamily="34" charset="0"/>
        <a:ea typeface="+mn-ea"/>
        <a:cs typeface="+mn-cs"/>
      </a:defRPr>
    </a:lvl4pPr>
    <a:lvl5pPr marL="1863725" algn="l" defTabSz="946150" rtl="0" eaLnBrk="0" fontAlgn="base" hangingPunct="0">
      <a:lnSpc>
        <a:spcPct val="90000"/>
      </a:lnSpc>
      <a:spcBef>
        <a:spcPct val="40000"/>
      </a:spcBef>
      <a:spcAft>
        <a:spcPct val="0"/>
      </a:spcAft>
      <a:defRPr sz="10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slide" Target="../slides/slide14.xml"/><Relationship Id="rId7" Type="http://schemas.openxmlformats.org/officeDocument/2006/relationships/oleObject" Target="../embeddings/oleObject28.bin"/><Relationship Id="rId2" Type="http://schemas.openxmlformats.org/officeDocument/2006/relationships/notesMaster" Target="../notesMasters/notesMaster1.xml"/><Relationship Id="rId1" Type="http://schemas.openxmlformats.org/officeDocument/2006/relationships/vmlDrawing" Target="../drawings/vmlDrawing13.vml"/><Relationship Id="rId6" Type="http://schemas.openxmlformats.org/officeDocument/2006/relationships/oleObject" Target="../embeddings/oleObject27.bin"/><Relationship Id="rId5" Type="http://schemas.openxmlformats.org/officeDocument/2006/relationships/oleObject" Target="../embeddings/oleObject26.bin"/><Relationship Id="rId4" Type="http://schemas.openxmlformats.org/officeDocument/2006/relationships/oleObject" Target="../embeddings/oleObject25.bin"/></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notesMaster" Target="../notesMasters/notesMaster1.xml"/><Relationship Id="rId1" Type="http://schemas.openxmlformats.org/officeDocument/2006/relationships/vmlDrawing" Target="../drawings/vmlDrawing4.vml"/><Relationship Id="rId4" Type="http://schemas.openxmlformats.org/officeDocument/2006/relationships/oleObject" Target="../embeddings/oleObject4.bin"/></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notesMaster" Target="../notesMasters/notesMaster1.xml"/><Relationship Id="rId1" Type="http://schemas.openxmlformats.org/officeDocument/2006/relationships/vmlDrawing" Target="../drawings/vmlDrawing6.vml"/><Relationship Id="rId5" Type="http://schemas.openxmlformats.org/officeDocument/2006/relationships/oleObject" Target="../embeddings/oleObject9.bin"/><Relationship Id="rId4" Type="http://schemas.openxmlformats.org/officeDocument/2006/relationships/oleObject" Target="../embeddings/oleObject8.bin"/></Relationships>
</file>

<file path=ppt/notesSlides/_rels/notesSlide9.xml.rels><?xml version="1.0" encoding="UTF-8" standalone="yes"?>
<Relationships xmlns="http://schemas.openxmlformats.org/package/2006/relationships"><Relationship Id="rId3" Type="http://schemas.openxmlformats.org/officeDocument/2006/relationships/slide" Target="../slides/slide9.xml"/><Relationship Id="rId2" Type="http://schemas.openxmlformats.org/officeDocument/2006/relationships/notesMaster" Target="../notesMasters/notesMaster1.xml"/><Relationship Id="rId1" Type="http://schemas.openxmlformats.org/officeDocument/2006/relationships/vmlDrawing" Target="../drawings/vmlDrawing8.vml"/><Relationship Id="rId6" Type="http://schemas.openxmlformats.org/officeDocument/2006/relationships/oleObject" Target="../embeddings/oleObject14.bin"/><Relationship Id="rId5" Type="http://schemas.openxmlformats.org/officeDocument/2006/relationships/oleObject" Target="../embeddings/oleObject13.bin"/><Relationship Id="rId4" Type="http://schemas.openxmlformats.org/officeDocument/2006/relationships/oleObject" Target="../embeddings/oleObject12.bin"/></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5"/>
          <p:cNvSpPr>
            <a:spLocks noGrp="1" noChangeArrowheads="1"/>
          </p:cNvSpPr>
          <p:nvPr>
            <p:ph type="sldNum" sz="quarter" idx="5"/>
          </p:nvPr>
        </p:nvSpPr>
        <p:spPr>
          <a:noFill/>
        </p:spPr>
        <p:txBody>
          <a:bodyPr/>
          <a:lstStyle/>
          <a:p>
            <a:fld id="{593A94D1-63AF-44F7-B83F-7291C7E5EE7D}" type="slidenum">
              <a:rPr lang="en-US">
                <a:cs typeface="Arial" charset="0"/>
              </a:rPr>
              <a:pPr/>
              <a:t>1</a:t>
            </a:fld>
            <a:endParaRPr lang="en-US">
              <a:cs typeface="Arial" charset="0"/>
            </a:endParaRPr>
          </a:p>
        </p:txBody>
      </p:sp>
      <p:sp>
        <p:nvSpPr>
          <p:cNvPr id="34821" name="Rectangle 1027"/>
          <p:cNvSpPr>
            <a:spLocks noGrp="1" noChangeArrowheads="1"/>
          </p:cNvSpPr>
          <p:nvPr>
            <p:ph type="body" idx="1"/>
          </p:nvPr>
        </p:nvSpPr>
        <p:spPr/>
        <p:txBody>
          <a:bodyPr>
            <a:normAutofit/>
          </a:bodyPr>
          <a:lstStyle/>
          <a:p>
            <a:pPr>
              <a:defRPr/>
            </a:pPr>
            <a:r>
              <a:rPr lang="en-US" u="sng" dirty="0" smtClean="0"/>
              <a:t>Notes:  </a:t>
            </a:r>
          </a:p>
          <a:p>
            <a:pPr>
              <a:defRPr/>
            </a:pPr>
            <a:r>
              <a:rPr lang="en-US" dirty="0" smtClean="0"/>
              <a:t>Additional information for each slide is presented in this section. </a:t>
            </a:r>
          </a:p>
          <a:p>
            <a:pPr>
              <a:defRPr/>
            </a:pPr>
            <a:r>
              <a:rPr lang="en-US" dirty="0" smtClean="0"/>
              <a:t>Please feel free to use this space to take notes.</a:t>
            </a:r>
          </a:p>
          <a:p>
            <a:pPr>
              <a:defRPr/>
            </a:pPr>
            <a:endParaRPr lang="en-US" dirty="0" smtClean="0"/>
          </a:p>
          <a:p>
            <a:pPr>
              <a:defRPr/>
            </a:pPr>
            <a:endParaRPr lang="en-US" dirty="0" smtClean="0"/>
          </a:p>
        </p:txBody>
      </p:sp>
      <p:sp>
        <p:nvSpPr>
          <p:cNvPr id="82947" name="Slide Image Placeholder 6"/>
          <p:cNvSpPr>
            <a:spLocks noGrp="1" noRot="1" noChangeAspect="1"/>
          </p:cNvSpPr>
          <p:nvPr>
            <p:ph type="sldImg"/>
          </p:nvPr>
        </p:nvSpPr>
        <p:spPr>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5"/>
          <p:cNvSpPr>
            <a:spLocks noGrp="1" noChangeArrowheads="1"/>
          </p:cNvSpPr>
          <p:nvPr>
            <p:ph type="sldNum" sz="quarter" idx="5"/>
          </p:nvPr>
        </p:nvSpPr>
        <p:spPr>
          <a:noFill/>
        </p:spPr>
        <p:txBody>
          <a:bodyPr/>
          <a:lstStyle/>
          <a:p>
            <a:fld id="{95EA6049-5D14-4F85-B2BC-D5909D514215}" type="slidenum">
              <a:rPr lang="en-US">
                <a:cs typeface="Arial" charset="0"/>
              </a:rPr>
              <a:pPr/>
              <a:t>10</a:t>
            </a:fld>
            <a:endParaRPr lang="en-US">
              <a:cs typeface="Arial" charset="0"/>
            </a:endParaRPr>
          </a:p>
        </p:txBody>
      </p:sp>
      <p:sp>
        <p:nvSpPr>
          <p:cNvPr id="101378" name="Rectangle 2"/>
          <p:cNvSpPr>
            <a:spLocks noGrp="1" noRot="1" noChangeAspect="1" noChangeArrowheads="1" noTextEdit="1"/>
          </p:cNvSpPr>
          <p:nvPr>
            <p:ph type="sldImg"/>
          </p:nvPr>
        </p:nvSpPr>
        <p:spPr>
          <a:ln/>
        </p:spPr>
      </p:sp>
      <p:sp>
        <p:nvSpPr>
          <p:cNvPr id="40965" name="Rectangle 4"/>
          <p:cNvSpPr>
            <a:spLocks noGrp="1" noChangeArrowheads="1"/>
          </p:cNvSpPr>
          <p:nvPr>
            <p:ph type="body" idx="1"/>
          </p:nvPr>
        </p:nvSpPr>
        <p:spPr>
          <a:ln/>
        </p:spPr>
        <p:txBody>
          <a:bodyPr>
            <a:normAutofit lnSpcReduction="10000"/>
          </a:bodyPr>
          <a:lstStyle/>
          <a:p>
            <a:pPr>
              <a:defRPr/>
            </a:pPr>
            <a:r>
              <a:rPr lang="en-US" u="sng" dirty="0" smtClean="0"/>
              <a:t>Notes:</a:t>
            </a:r>
            <a:r>
              <a:rPr lang="en-US" dirty="0" smtClean="0"/>
              <a:t>  </a:t>
            </a:r>
          </a:p>
          <a:p>
            <a:pPr marL="179525" indent="-179525">
              <a:lnSpc>
                <a:spcPct val="100000"/>
              </a:lnSpc>
              <a:buFont typeface="Arial" pitchFamily="34" charset="0"/>
              <a:buChar char="•"/>
              <a:defRPr/>
            </a:pPr>
            <a:r>
              <a:rPr lang="en-US" dirty="0" smtClean="0"/>
              <a:t>Consider a system of scattering centers, each with the same scattering properties and mass.  If two scattering centers are connected into one larger particle, then there is a definite phase relation between the light scattered from each scattering center because the particle is moving together as whole.  Therefore, the scattered light adds coherently.</a:t>
            </a:r>
          </a:p>
          <a:p>
            <a:pPr marL="179525" indent="-179525">
              <a:lnSpc>
                <a:spcPct val="100000"/>
              </a:lnSpc>
              <a:buFont typeface="Arial" pitchFamily="34" charset="0"/>
              <a:buChar char="•"/>
              <a:defRPr/>
            </a:pPr>
            <a:r>
              <a:rPr lang="en-US" dirty="0" smtClean="0"/>
              <a:t>If the two scattering centers are separated, the Brownian motion of each center is different.  Therefore, the phase relationship changes with time between the scattered light from each center, and the scattered light averages over time to add incoherently.</a:t>
            </a:r>
          </a:p>
          <a:p>
            <a:pPr marL="179525" indent="-179525">
              <a:lnSpc>
                <a:spcPct val="100000"/>
              </a:lnSpc>
              <a:buFont typeface="Arial" pitchFamily="34" charset="0"/>
              <a:buChar char="•"/>
              <a:defRPr/>
            </a:pPr>
            <a:r>
              <a:rPr lang="en-US" dirty="0" smtClean="0"/>
              <a:t>The difference between coherent and incoherent addition of the fields leads to an observed scattering intensity that is proportional to the mass of the system.  If the specific refractive index increment (</a:t>
            </a:r>
            <a:r>
              <a:rPr lang="en-US" i="1" dirty="0" smtClean="0"/>
              <a:t>dn/dc</a:t>
            </a:r>
            <a:r>
              <a:rPr lang="en-US" dirty="0" smtClean="0"/>
              <a:t>) and concentrations of a solute are known, the measured light scattering directly determines the molar mass.</a:t>
            </a:r>
          </a:p>
          <a:p>
            <a:pPr marL="179525" indent="-179525">
              <a:lnSpc>
                <a:spcPct val="100000"/>
              </a:lnSpc>
              <a:buFont typeface="Arial" pitchFamily="34" charset="0"/>
              <a:buChar char="•"/>
              <a:defRPr/>
            </a:pPr>
            <a:r>
              <a:rPr lang="en-US" dirty="0" smtClean="0"/>
              <a:t>Consider the example of </a:t>
            </a:r>
            <a:r>
              <a:rPr lang="en-US" dirty="0" err="1" smtClean="0"/>
              <a:t>dimerization</a:t>
            </a:r>
            <a:r>
              <a:rPr lang="en-US" dirty="0" smtClean="0"/>
              <a:t> reaction of a molecule with no change in concentration: Dimerization results in four times the scattering intensity, but since the number of the dimers are only half of the number of the monomers, the observed light scattering intensity doubles!</a:t>
            </a:r>
          </a:p>
          <a:p>
            <a:pPr>
              <a:defRPr/>
            </a:pPr>
            <a:endParaRPr lang="en-US" dirty="0" smtClean="0"/>
          </a:p>
          <a:p>
            <a:pPr>
              <a:defRPr/>
            </a:pPr>
            <a:r>
              <a:rPr lang="en-US" u="sng" dirty="0" smtClean="0"/>
              <a:t>Key Ideas:</a:t>
            </a:r>
            <a:endParaRPr lang="en-US" dirty="0" smtClean="0"/>
          </a:p>
          <a:p>
            <a:pPr marL="179525" indent="-179525">
              <a:lnSpc>
                <a:spcPct val="100000"/>
              </a:lnSpc>
              <a:buFontTx/>
              <a:buChar char="•"/>
              <a:defRPr/>
            </a:pPr>
            <a:r>
              <a:rPr lang="en-US" b="1" dirty="0" smtClean="0"/>
              <a:t>Brownian motion</a:t>
            </a:r>
            <a:r>
              <a:rPr lang="en-US" dirty="0" smtClean="0"/>
              <a:t> –  The random motion present in any liquid or gas due to the thermal motion of the particles.  The Brownian motion can scramble the phase of the scattered light.</a:t>
            </a:r>
          </a:p>
          <a:p>
            <a:pPr marL="179525" indent="-179525">
              <a:lnSpc>
                <a:spcPct val="100000"/>
              </a:lnSpc>
              <a:buFontTx/>
              <a:buChar char="•"/>
              <a:defRPr/>
            </a:pPr>
            <a:r>
              <a:rPr lang="en-US" b="1" dirty="0" smtClean="0"/>
              <a:t>Molar Mass</a:t>
            </a:r>
            <a:r>
              <a:rPr lang="en-US" dirty="0" smtClean="0"/>
              <a:t> – is determined from the intensity of the scattered light.</a:t>
            </a:r>
            <a:endParaRPr lang="en-US" b="1" dirty="0" smtClean="0"/>
          </a:p>
          <a:p>
            <a:pPr>
              <a:buFontTx/>
              <a:buChar char="•"/>
              <a:defRPr/>
            </a:pPr>
            <a:endParaRPr lang="en-US" dirty="0" smtClean="0"/>
          </a:p>
          <a:p>
            <a:pPr>
              <a:defRPr/>
            </a:pPr>
            <a:endParaRPr lang="en-US" u="sng"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Rectangle 5"/>
          <p:cNvSpPr>
            <a:spLocks noGrp="1" noChangeArrowheads="1"/>
          </p:cNvSpPr>
          <p:nvPr>
            <p:ph type="sldNum" sz="quarter" idx="5"/>
          </p:nvPr>
        </p:nvSpPr>
        <p:spPr>
          <a:noFill/>
        </p:spPr>
        <p:txBody>
          <a:bodyPr/>
          <a:lstStyle/>
          <a:p>
            <a:fld id="{B1705870-6140-4BB5-8B5F-95CAEA8FACA9}" type="slidenum">
              <a:rPr lang="en-US">
                <a:cs typeface="Arial" charset="0"/>
              </a:rPr>
              <a:pPr/>
              <a:t>11</a:t>
            </a:fld>
            <a:endParaRPr lang="en-US">
              <a:cs typeface="Arial" charset="0"/>
            </a:endParaRPr>
          </a:p>
        </p:txBody>
      </p:sp>
      <p:sp>
        <p:nvSpPr>
          <p:cNvPr id="103426" name="Rectangle 2"/>
          <p:cNvSpPr>
            <a:spLocks noGrp="1" noRot="1" noChangeAspect="1" noChangeArrowheads="1" noTextEdit="1"/>
          </p:cNvSpPr>
          <p:nvPr>
            <p:ph type="sldImg"/>
          </p:nvPr>
        </p:nvSpPr>
        <p:spPr>
          <a:ln/>
        </p:spPr>
      </p:sp>
      <p:sp>
        <p:nvSpPr>
          <p:cNvPr id="41989" name="Rectangle 3"/>
          <p:cNvSpPr>
            <a:spLocks noGrp="1" noChangeArrowheads="1"/>
          </p:cNvSpPr>
          <p:nvPr>
            <p:ph type="body" idx="1"/>
          </p:nvPr>
        </p:nvSpPr>
        <p:spPr>
          <a:ln/>
        </p:spPr>
        <p:txBody>
          <a:bodyPr/>
          <a:lstStyle/>
          <a:p>
            <a:pPr>
              <a:defRPr/>
            </a:pPr>
            <a:r>
              <a:rPr lang="en-US" u="sng" dirty="0" smtClean="0"/>
              <a:t>Notes:</a:t>
            </a:r>
            <a:r>
              <a:rPr lang="en-US" dirty="0" smtClean="0"/>
              <a:t>  </a:t>
            </a:r>
          </a:p>
          <a:p>
            <a:pPr marL="176201" indent="-176201">
              <a:lnSpc>
                <a:spcPct val="100000"/>
              </a:lnSpc>
              <a:buFont typeface="Arial" pitchFamily="34" charset="0"/>
              <a:buChar char="•"/>
              <a:defRPr/>
            </a:pPr>
            <a:r>
              <a:rPr lang="en-US" dirty="0" smtClean="0"/>
              <a:t>For a particle much smaller than the wavelength of the incident light, the scatterer can be viewed as a point source of scattered radiation.  There will be no measurable angular variation in the light in the plane defined perpendicular to the polarization axis.</a:t>
            </a:r>
          </a:p>
          <a:p>
            <a:pPr marL="176201" indent="-176201">
              <a:lnSpc>
                <a:spcPct val="100000"/>
              </a:lnSpc>
              <a:buFont typeface="Arial" pitchFamily="34" charset="0"/>
              <a:buChar char="•"/>
              <a:defRPr/>
            </a:pPr>
            <a:r>
              <a:rPr lang="en-US" dirty="0" smtClean="0"/>
              <a:t>It is interesting to note that the intensity of the scattered light does vary for angles out of the plane, even for isotropic scatterers.  This is part of the explanation for the polarization of skylight.</a:t>
            </a:r>
          </a:p>
          <a:p>
            <a:pPr>
              <a:defRPr/>
            </a:pPr>
            <a:endParaRPr lang="en-US" u="sng" dirty="0" smtClean="0"/>
          </a:p>
          <a:p>
            <a:pPr>
              <a:defRPr/>
            </a:pPr>
            <a:r>
              <a:rPr lang="en-US" u="sng" dirty="0" smtClean="0"/>
              <a:t>Key Ideas:</a:t>
            </a:r>
            <a:endParaRPr lang="en-US" dirty="0" smtClean="0"/>
          </a:p>
          <a:p>
            <a:pPr marL="179525" indent="-179525">
              <a:lnSpc>
                <a:spcPct val="100000"/>
              </a:lnSpc>
              <a:buFontTx/>
              <a:buChar char="•"/>
              <a:defRPr/>
            </a:pPr>
            <a:r>
              <a:rPr lang="en-US" b="1" dirty="0" smtClean="0"/>
              <a:t>Isotropic scatterer</a:t>
            </a:r>
            <a:r>
              <a:rPr lang="en-US" dirty="0" smtClean="0"/>
              <a:t>  -  An isotropic scatterer scatters radiation equally into all angles in the plane perpendicular to the polarization.  For a wavelength of 660 nm, particles with physical dimensions less than 10 nm are isotropic scatters.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5"/>
          <p:cNvSpPr>
            <a:spLocks noGrp="1" noChangeArrowheads="1"/>
          </p:cNvSpPr>
          <p:nvPr>
            <p:ph type="sldNum" sz="quarter" idx="5"/>
          </p:nvPr>
        </p:nvSpPr>
        <p:spPr>
          <a:noFill/>
        </p:spPr>
        <p:txBody>
          <a:bodyPr/>
          <a:lstStyle/>
          <a:p>
            <a:fld id="{3E75F65B-15EB-408A-B9F5-D983E02C9881}" type="slidenum">
              <a:rPr lang="en-US">
                <a:cs typeface="Arial" charset="0"/>
              </a:rPr>
              <a:pPr/>
              <a:t>12</a:t>
            </a:fld>
            <a:endParaRPr lang="en-US">
              <a:cs typeface="Arial" charset="0"/>
            </a:endParaRPr>
          </a:p>
        </p:txBody>
      </p:sp>
      <p:sp>
        <p:nvSpPr>
          <p:cNvPr id="105474" name="Rectangle 2"/>
          <p:cNvSpPr>
            <a:spLocks noGrp="1" noRot="1" noChangeAspect="1" noChangeArrowheads="1" noTextEdit="1"/>
          </p:cNvSpPr>
          <p:nvPr>
            <p:ph type="sldImg"/>
          </p:nvPr>
        </p:nvSpPr>
        <p:spPr>
          <a:ln/>
        </p:spPr>
      </p:sp>
      <p:sp>
        <p:nvSpPr>
          <p:cNvPr id="43013" name="Rectangle 4"/>
          <p:cNvSpPr>
            <a:spLocks noGrp="1" noChangeArrowheads="1"/>
          </p:cNvSpPr>
          <p:nvPr>
            <p:ph type="body" idx="1"/>
          </p:nvPr>
        </p:nvSpPr>
        <p:spPr>
          <a:xfrm>
            <a:off x="975360" y="4559587"/>
            <a:ext cx="5364480" cy="4436620"/>
          </a:xfrm>
          <a:ln/>
        </p:spPr>
        <p:txBody>
          <a:bodyPr/>
          <a:lstStyle/>
          <a:p>
            <a:pPr>
              <a:defRPr/>
            </a:pPr>
            <a:r>
              <a:rPr lang="en-US" u="sng" dirty="0" smtClean="0"/>
              <a:t>Notes:</a:t>
            </a:r>
            <a:r>
              <a:rPr lang="en-US" dirty="0" smtClean="0"/>
              <a:t>  </a:t>
            </a:r>
          </a:p>
          <a:p>
            <a:pPr marL="176201" indent="-176201">
              <a:lnSpc>
                <a:spcPct val="100000"/>
              </a:lnSpc>
              <a:buFont typeface="Arial" pitchFamily="34" charset="0"/>
              <a:buChar char="•"/>
              <a:defRPr/>
            </a:pPr>
            <a:r>
              <a:rPr lang="en-US" dirty="0" smtClean="0"/>
              <a:t>As particle sizes increase above 10 nm for 660 nm light, effects due to intramolecular interference lead to a variation of the scattering signal with angle in the plane perpendicular to the polarization. At zero degrees there is no attenuation (destructive interference) of the scattering intensity, but the attenuation increases with angle.</a:t>
            </a:r>
          </a:p>
          <a:p>
            <a:pPr marL="176201" indent="-176201">
              <a:lnSpc>
                <a:spcPct val="100000"/>
              </a:lnSpc>
              <a:buFont typeface="Arial" pitchFamily="34" charset="0"/>
              <a:buChar char="•"/>
              <a:defRPr/>
            </a:pPr>
            <a:r>
              <a:rPr lang="en-US" dirty="0" smtClean="0"/>
              <a:t>The mathematical relationship describing the variation in intensity, </a:t>
            </a:r>
            <a:r>
              <a:rPr lang="en-US" i="1" dirty="0" smtClean="0"/>
              <a:t>i.e.</a:t>
            </a:r>
            <a:r>
              <a:rPr lang="en-US" dirty="0" smtClean="0"/>
              <a:t>, the </a:t>
            </a:r>
            <a:r>
              <a:rPr lang="en-US" i="1" dirty="0" smtClean="0"/>
              <a:t>Form Factor P</a:t>
            </a:r>
            <a:r>
              <a:rPr lang="en-US" dirty="0" smtClean="0"/>
              <a:t>(</a:t>
            </a:r>
            <a:r>
              <a:rPr lang="en-US" dirty="0" smtClean="0">
                <a:latin typeface="Symbol" pitchFamily="18" charset="2"/>
              </a:rPr>
              <a:t>q</a:t>
            </a:r>
            <a:r>
              <a:rPr lang="en-US" dirty="0" smtClean="0"/>
              <a:t>), depends on the size of the particle, the wavelength of the light </a:t>
            </a:r>
            <a:r>
              <a:rPr lang="en-US" i="1" dirty="0" smtClean="0">
                <a:latin typeface="Symbol" pitchFamily="18" charset="2"/>
              </a:rPr>
              <a:t>l</a:t>
            </a:r>
            <a:r>
              <a:rPr lang="en-US" dirty="0" smtClean="0"/>
              <a:t>, and the observation angle </a:t>
            </a:r>
            <a:r>
              <a:rPr lang="en-US" dirty="0" smtClean="0">
                <a:latin typeface="Symbol" pitchFamily="18" charset="2"/>
              </a:rPr>
              <a:t>q</a:t>
            </a:r>
            <a:r>
              <a:rPr lang="en-US" dirty="0" smtClean="0"/>
              <a:t>.  Therefore, size information can be retrieved from the angular dependence of the scattering intensity alone.  No information of the concentration or </a:t>
            </a:r>
            <a:r>
              <a:rPr lang="en-US" i="1" dirty="0" smtClean="0"/>
              <a:t>dn/dc</a:t>
            </a:r>
            <a:r>
              <a:rPr lang="en-US" dirty="0" smtClean="0"/>
              <a:t> of the solute is necessary to determine the size. </a:t>
            </a:r>
          </a:p>
          <a:p>
            <a:pPr marL="176201" indent="-176201">
              <a:lnSpc>
                <a:spcPct val="100000"/>
              </a:lnSpc>
              <a:buFont typeface="Arial" pitchFamily="34" charset="0"/>
              <a:buChar char="•"/>
              <a:defRPr/>
            </a:pPr>
            <a:r>
              <a:rPr lang="en-US" dirty="0" smtClean="0"/>
              <a:t>For low angles (&lt;20 degrees for particles up to a few hundred nanometers in size), the scattering intensity decreases by at most a few percent due to intramolecular interference effects.  However, it is very difficult to make measurements at low angles because of stray light.  If measurements are made at multiple angles, the effects of intramolecular interference can be accounted for </a:t>
            </a:r>
            <a:r>
              <a:rPr lang="en-US" i="1" dirty="0" smtClean="0"/>
              <a:t>and</a:t>
            </a:r>
            <a:r>
              <a:rPr lang="en-US" dirty="0" smtClean="0"/>
              <a:t> it is possible to retrieve size information!</a:t>
            </a:r>
            <a:endParaRPr lang="en-US" u="sng" dirty="0" smtClean="0"/>
          </a:p>
          <a:p>
            <a:pPr>
              <a:defRPr/>
            </a:pPr>
            <a:endParaRPr lang="en-US" u="sng" dirty="0" smtClean="0"/>
          </a:p>
          <a:p>
            <a:pPr>
              <a:defRPr/>
            </a:pPr>
            <a:r>
              <a:rPr lang="en-US" u="sng" dirty="0" smtClean="0"/>
              <a:t>Key Ideas:</a:t>
            </a:r>
            <a:endParaRPr lang="en-US" dirty="0" smtClean="0"/>
          </a:p>
          <a:p>
            <a:pPr marL="179525" indent="-179525">
              <a:buFontTx/>
              <a:buChar char="•"/>
              <a:defRPr/>
            </a:pPr>
            <a:r>
              <a:rPr lang="en-US" b="1" dirty="0" smtClean="0"/>
              <a:t>Form factor </a:t>
            </a:r>
            <a:r>
              <a:rPr lang="en-US" b="1" i="1" dirty="0" smtClean="0"/>
              <a:t>P</a:t>
            </a:r>
            <a:r>
              <a:rPr lang="en-US" b="1" dirty="0" smtClean="0"/>
              <a:t>(</a:t>
            </a:r>
            <a:r>
              <a:rPr lang="en-US" b="1" dirty="0" smtClean="0">
                <a:latin typeface="Symbol" pitchFamily="18" charset="2"/>
              </a:rPr>
              <a:t>q</a:t>
            </a:r>
            <a:r>
              <a:rPr lang="en-US" b="1" dirty="0" smtClean="0"/>
              <a:t>)</a:t>
            </a:r>
            <a:r>
              <a:rPr lang="en-US" dirty="0" smtClean="0"/>
              <a:t>  -  The mathematical relationship describing the angular variation of the scattered intensity as a function of particle size.  Also called the particle scattering function.</a:t>
            </a:r>
          </a:p>
          <a:p>
            <a:pPr>
              <a:buFontTx/>
              <a:buChar char="•"/>
              <a:defRPr/>
            </a:pPr>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angle 5"/>
          <p:cNvSpPr>
            <a:spLocks noGrp="1" noChangeArrowheads="1"/>
          </p:cNvSpPr>
          <p:nvPr>
            <p:ph type="sldNum" sz="quarter" idx="5"/>
          </p:nvPr>
        </p:nvSpPr>
        <p:spPr>
          <a:noFill/>
        </p:spPr>
        <p:txBody>
          <a:bodyPr/>
          <a:lstStyle/>
          <a:p>
            <a:fld id="{7C3955C2-D2DE-4443-888B-964D93F3FBE1}" type="slidenum">
              <a:rPr lang="en-US">
                <a:cs typeface="Arial" charset="0"/>
              </a:rPr>
              <a:pPr/>
              <a:t>13</a:t>
            </a:fld>
            <a:endParaRPr lang="en-US">
              <a:cs typeface="Arial" charset="0"/>
            </a:endParaRPr>
          </a:p>
        </p:txBody>
      </p:sp>
      <p:sp>
        <p:nvSpPr>
          <p:cNvPr id="107522" name="Rectangle 2"/>
          <p:cNvSpPr>
            <a:spLocks noGrp="1" noRot="1" noChangeAspect="1" noChangeArrowheads="1" noTextEdit="1"/>
          </p:cNvSpPr>
          <p:nvPr>
            <p:ph type="sldImg"/>
          </p:nvPr>
        </p:nvSpPr>
        <p:spPr>
          <a:ln/>
        </p:spPr>
      </p:sp>
      <p:sp>
        <p:nvSpPr>
          <p:cNvPr id="44037" name="Rectangle 4"/>
          <p:cNvSpPr>
            <a:spLocks noGrp="1" noChangeArrowheads="1"/>
          </p:cNvSpPr>
          <p:nvPr>
            <p:ph type="body" idx="1"/>
          </p:nvPr>
        </p:nvSpPr>
        <p:spPr>
          <a:ln/>
        </p:spPr>
        <p:txBody>
          <a:bodyPr/>
          <a:lstStyle/>
          <a:p>
            <a:pPr>
              <a:defRPr/>
            </a:pPr>
            <a:r>
              <a:rPr lang="en-US" u="sng" dirty="0" smtClean="0"/>
              <a:t>Notes:</a:t>
            </a:r>
            <a:r>
              <a:rPr lang="en-US" dirty="0" smtClean="0"/>
              <a:t>  </a:t>
            </a:r>
          </a:p>
          <a:p>
            <a:pPr marL="176201" indent="-176201">
              <a:lnSpc>
                <a:spcPct val="100000"/>
              </a:lnSpc>
              <a:buFont typeface="Arial" pitchFamily="34" charset="0"/>
              <a:buChar char="•"/>
              <a:defRPr/>
            </a:pPr>
            <a:r>
              <a:rPr lang="en-US" dirty="0" smtClean="0"/>
              <a:t>How does size information come from the angular variation?  An extended particle can be viewed as having many isotropic scattering centers.  To calculate the total amount of light scattered into each angle, it is necessary to integrate over the contributions of each of these scattering centers.  In particular, it is necessary to integrate over the phase shifts from each scattering center to determine the degree of destructive interference.</a:t>
            </a:r>
          </a:p>
          <a:p>
            <a:pPr marL="176201" indent="-176201">
              <a:lnSpc>
                <a:spcPct val="100000"/>
              </a:lnSpc>
              <a:buFont typeface="Arial" pitchFamily="34" charset="0"/>
              <a:buChar char="•"/>
              <a:defRPr/>
            </a:pPr>
            <a:r>
              <a:rPr lang="en-US" dirty="0" smtClean="0"/>
              <a:t>Integrating over each scattering center introduces a term in the final result that is an integration over the mass distribution of the extended particle.  This term is called the root mean square radius, </a:t>
            </a:r>
            <a:r>
              <a:rPr lang="en-US" i="1" dirty="0" smtClean="0"/>
              <a:t>r</a:t>
            </a:r>
            <a:r>
              <a:rPr lang="en-US" i="1" baseline="-25000" dirty="0" smtClean="0"/>
              <a:t>g</a:t>
            </a:r>
            <a:r>
              <a:rPr lang="en-US" dirty="0" smtClean="0"/>
              <a:t>.  It is the mass distribution about the center of mass, weighted by the square of the distance from the center of mass.</a:t>
            </a:r>
          </a:p>
          <a:p>
            <a:pPr marL="176201" indent="-176201">
              <a:lnSpc>
                <a:spcPct val="100000"/>
              </a:lnSpc>
              <a:buFont typeface="Arial" pitchFamily="34" charset="0"/>
              <a:buChar char="•"/>
              <a:defRPr/>
            </a:pPr>
            <a:r>
              <a:rPr lang="en-US" dirty="0" smtClean="0"/>
              <a:t>The mean square radius is often called the “radius of gyration”.  This terminology is somewhat misleading, since it implies that the measured value corresponds to the mass distribution for spinning about an axis.  However, </a:t>
            </a:r>
            <a:r>
              <a:rPr lang="en-US" i="1" dirty="0" smtClean="0"/>
              <a:t>r</a:t>
            </a:r>
            <a:r>
              <a:rPr lang="en-US" i="1" baseline="-25000" dirty="0" smtClean="0"/>
              <a:t>g</a:t>
            </a:r>
            <a:r>
              <a:rPr lang="en-US" dirty="0" smtClean="0"/>
              <a:t> is actually the mass distribution about a </a:t>
            </a:r>
            <a:r>
              <a:rPr lang="en-US" i="1" dirty="0" smtClean="0"/>
              <a:t>point</a:t>
            </a:r>
            <a:r>
              <a:rPr lang="en-US" dirty="0" smtClean="0"/>
              <a:t>.</a:t>
            </a:r>
            <a:endParaRPr lang="en-US" u="sng" dirty="0" smtClean="0"/>
          </a:p>
          <a:p>
            <a:pPr>
              <a:defRPr/>
            </a:pPr>
            <a:endParaRPr lang="en-US" u="sng" dirty="0" smtClean="0"/>
          </a:p>
          <a:p>
            <a:pPr>
              <a:defRPr/>
            </a:pPr>
            <a:r>
              <a:rPr lang="en-US" u="sng" dirty="0" smtClean="0"/>
              <a:t>Key Ideas</a:t>
            </a:r>
            <a:endParaRPr lang="en-US" dirty="0" smtClean="0"/>
          </a:p>
          <a:p>
            <a:pPr marL="179525" indent="-179525">
              <a:lnSpc>
                <a:spcPct val="100000"/>
              </a:lnSpc>
              <a:buFontTx/>
              <a:buChar char="•"/>
              <a:defRPr/>
            </a:pPr>
            <a:r>
              <a:rPr lang="en-US" b="1" dirty="0" smtClean="0"/>
              <a:t>Root mean square radius </a:t>
            </a:r>
            <a:r>
              <a:rPr lang="en-US" b="1" i="1" dirty="0" smtClean="0"/>
              <a:t>r</a:t>
            </a:r>
            <a:r>
              <a:rPr lang="en-US" b="1" i="1" baseline="-25000" dirty="0" smtClean="0"/>
              <a:t>g</a:t>
            </a:r>
            <a:r>
              <a:rPr lang="en-US" dirty="0" smtClean="0"/>
              <a:t>  -  A measure of the size of the particle, related to the mass distribution of the particle.  Sometimes called the rms radius or the radius of gyration.</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8" name="Rectangle 5"/>
          <p:cNvSpPr>
            <a:spLocks noGrp="1" noChangeArrowheads="1"/>
          </p:cNvSpPr>
          <p:nvPr>
            <p:ph type="sldNum" sz="quarter" idx="5"/>
          </p:nvPr>
        </p:nvSpPr>
        <p:spPr>
          <a:noFill/>
        </p:spPr>
        <p:txBody>
          <a:bodyPr/>
          <a:lstStyle/>
          <a:p>
            <a:fld id="{19AB9E03-CD8A-4120-8003-956DB074DA0B}" type="slidenum">
              <a:rPr lang="en-US">
                <a:cs typeface="Arial" charset="0"/>
              </a:rPr>
              <a:pPr/>
              <a:t>14</a:t>
            </a:fld>
            <a:endParaRPr lang="en-US">
              <a:cs typeface="Arial" charset="0"/>
            </a:endParaRPr>
          </a:p>
        </p:txBody>
      </p:sp>
      <p:sp>
        <p:nvSpPr>
          <p:cNvPr id="13319" name="Rectangle 2"/>
          <p:cNvSpPr>
            <a:spLocks noGrp="1" noRot="1" noChangeAspect="1" noChangeArrowheads="1" noTextEdit="1"/>
          </p:cNvSpPr>
          <p:nvPr>
            <p:ph type="sldImg"/>
          </p:nvPr>
        </p:nvSpPr>
        <p:spPr>
          <a:ln/>
        </p:spPr>
      </p:sp>
      <p:sp>
        <p:nvSpPr>
          <p:cNvPr id="13321" name="Rectangle 3"/>
          <p:cNvSpPr>
            <a:spLocks noGrp="1" noChangeArrowheads="1"/>
          </p:cNvSpPr>
          <p:nvPr>
            <p:ph type="body" idx="1"/>
          </p:nvPr>
        </p:nvSpPr>
        <p:spPr>
          <a:ln/>
        </p:spPr>
        <p:txBody>
          <a:bodyPr/>
          <a:lstStyle/>
          <a:p>
            <a:pPr>
              <a:defRPr/>
            </a:pPr>
            <a:r>
              <a:rPr lang="en-US" u="sng" dirty="0" smtClean="0"/>
              <a:t>Notes:</a:t>
            </a:r>
            <a:r>
              <a:rPr lang="en-US" dirty="0" smtClean="0"/>
              <a:t>  </a:t>
            </a:r>
          </a:p>
          <a:p>
            <a:pPr>
              <a:lnSpc>
                <a:spcPct val="100000"/>
              </a:lnSpc>
              <a:defRPr/>
            </a:pPr>
            <a:r>
              <a:rPr lang="en-US" dirty="0" smtClean="0"/>
              <a:t>Rg is a model-independent parameter that can be measured by light scattering if the radius of the molecule is larger than 10 nm. </a:t>
            </a:r>
          </a:p>
          <a:p>
            <a:pPr>
              <a:lnSpc>
                <a:spcPct val="100000"/>
              </a:lnSpc>
              <a:defRPr/>
            </a:pPr>
            <a:r>
              <a:rPr lang="en-US" dirty="0" smtClean="0"/>
              <a:t>If the shape (sphere, random coil, rigid rod, etc.) is known, then the root mean square (rms) radius can be used to compute the “conventional” radii or dimensions.  </a:t>
            </a:r>
          </a:p>
          <a:p>
            <a:pPr>
              <a:lnSpc>
                <a:spcPct val="100000"/>
              </a:lnSpc>
              <a:defRPr/>
            </a:pPr>
            <a:r>
              <a:rPr lang="en-US" dirty="0" smtClean="0"/>
              <a:t>For example:</a:t>
            </a:r>
          </a:p>
          <a:p>
            <a:pPr marL="181188" indent="-181188">
              <a:lnSpc>
                <a:spcPct val="100000"/>
              </a:lnSpc>
              <a:spcBef>
                <a:spcPts val="628"/>
              </a:spcBef>
              <a:buFontTx/>
              <a:buChar char="•"/>
              <a:defRPr/>
            </a:pPr>
            <a:r>
              <a:rPr lang="en-US" dirty="0" smtClean="0"/>
              <a:t>  for a uniform density sphere with a radius a:   </a:t>
            </a:r>
          </a:p>
          <a:p>
            <a:pPr marL="181188" indent="-181188">
              <a:lnSpc>
                <a:spcPct val="100000"/>
              </a:lnSpc>
              <a:spcBef>
                <a:spcPts val="628"/>
              </a:spcBef>
              <a:buFontTx/>
              <a:buChar char="•"/>
              <a:defRPr/>
            </a:pPr>
            <a:r>
              <a:rPr lang="en-US" dirty="0" smtClean="0"/>
              <a:t>  for a hollow sphere with a radius a:</a:t>
            </a:r>
          </a:p>
          <a:p>
            <a:pPr marL="181188" indent="-181188">
              <a:lnSpc>
                <a:spcPct val="100000"/>
              </a:lnSpc>
              <a:spcBef>
                <a:spcPts val="628"/>
              </a:spcBef>
              <a:buFontTx/>
              <a:buChar char="•"/>
              <a:defRPr/>
            </a:pPr>
            <a:r>
              <a:rPr lang="en-US" dirty="0" smtClean="0"/>
              <a:t>  for a random coil polymer with average end to end length L:</a:t>
            </a:r>
          </a:p>
          <a:p>
            <a:pPr marL="181188" indent="-181188">
              <a:lnSpc>
                <a:spcPct val="100000"/>
              </a:lnSpc>
              <a:spcBef>
                <a:spcPts val="628"/>
              </a:spcBef>
              <a:buFontTx/>
              <a:buChar char="•"/>
              <a:defRPr/>
            </a:pPr>
            <a:r>
              <a:rPr lang="en-US" dirty="0" smtClean="0"/>
              <a:t>  for a rigid rod with length L:</a:t>
            </a:r>
          </a:p>
          <a:p>
            <a:pPr>
              <a:defRPr/>
            </a:pPr>
            <a:endParaRPr lang="en-US" dirty="0" smtClean="0"/>
          </a:p>
          <a:p>
            <a:pPr>
              <a:defRPr/>
            </a:pPr>
            <a:r>
              <a:rPr lang="en-US" u="sng" dirty="0" smtClean="0"/>
              <a:t>Key Ideas:</a:t>
            </a:r>
          </a:p>
          <a:p>
            <a:pPr marL="181188" indent="-181188">
              <a:buFont typeface="Arial" pitchFamily="34" charset="0"/>
              <a:buChar char="•"/>
              <a:defRPr/>
            </a:pPr>
            <a:r>
              <a:rPr lang="en-US" dirty="0" smtClean="0"/>
              <a:t>R</a:t>
            </a:r>
            <a:r>
              <a:rPr lang="en-US" baseline="-25000" dirty="0" smtClean="0"/>
              <a:t>g</a:t>
            </a:r>
            <a:r>
              <a:rPr lang="en-US" dirty="0" smtClean="0"/>
              <a:t> can be related to the dimensions of a molecule if its shape is known.</a:t>
            </a:r>
          </a:p>
          <a:p>
            <a:pPr>
              <a:defRPr/>
            </a:pPr>
            <a:r>
              <a:rPr lang="en-US" dirty="0" smtClean="0"/>
              <a:t>	</a:t>
            </a:r>
          </a:p>
          <a:p>
            <a:pPr>
              <a:defRPr/>
            </a:pPr>
            <a:endParaRPr lang="en-US" dirty="0" smtClean="0"/>
          </a:p>
        </p:txBody>
      </p:sp>
      <p:graphicFrame>
        <p:nvGraphicFramePr>
          <p:cNvPr id="13314" name="Object 0"/>
          <p:cNvGraphicFramePr>
            <a:graphicFrameLocks noChangeAspect="1"/>
          </p:cNvGraphicFramePr>
          <p:nvPr/>
        </p:nvGraphicFramePr>
        <p:xfrm>
          <a:off x="3940387" y="5849911"/>
          <a:ext cx="860213" cy="231177"/>
        </p:xfrm>
        <a:graphic>
          <a:graphicData uri="http://schemas.openxmlformats.org/presentationml/2006/ole">
            <p:oleObj spid="_x0000_s13314" name="Equation" r:id="rId4" imgW="1612800" imgH="444240" progId="Equation.3">
              <p:embed/>
            </p:oleObj>
          </a:graphicData>
        </a:graphic>
      </p:graphicFrame>
      <p:graphicFrame>
        <p:nvGraphicFramePr>
          <p:cNvPr id="13315" name="Object 1"/>
          <p:cNvGraphicFramePr>
            <a:graphicFrameLocks noChangeAspect="1"/>
          </p:cNvGraphicFramePr>
          <p:nvPr/>
        </p:nvGraphicFramePr>
        <p:xfrm>
          <a:off x="4881881" y="6318823"/>
          <a:ext cx="658706" cy="241014"/>
        </p:xfrm>
        <a:graphic>
          <a:graphicData uri="http://schemas.openxmlformats.org/presentationml/2006/ole">
            <p:oleObj spid="_x0000_s13315" name="Equation" r:id="rId5" imgW="711000" imgH="266400" progId="Equation.3">
              <p:embed/>
            </p:oleObj>
          </a:graphicData>
        </a:graphic>
      </p:graphicFrame>
      <p:graphicFrame>
        <p:nvGraphicFramePr>
          <p:cNvPr id="13316" name="Object 2"/>
          <p:cNvGraphicFramePr>
            <a:graphicFrameLocks noChangeAspect="1"/>
          </p:cNvGraphicFramePr>
          <p:nvPr/>
        </p:nvGraphicFramePr>
        <p:xfrm>
          <a:off x="2990427" y="6563117"/>
          <a:ext cx="753534" cy="244292"/>
        </p:xfrm>
        <a:graphic>
          <a:graphicData uri="http://schemas.openxmlformats.org/presentationml/2006/ole">
            <p:oleObj spid="_x0000_s13316" name="Equation" r:id="rId6" imgW="799920" imgH="266400" progId="Equation.3">
              <p:embed/>
            </p:oleObj>
          </a:graphicData>
        </a:graphic>
      </p:graphicFrame>
      <p:graphicFrame>
        <p:nvGraphicFramePr>
          <p:cNvPr id="13317" name="Object 3"/>
          <p:cNvGraphicFramePr>
            <a:graphicFrameLocks noChangeAspect="1"/>
          </p:cNvGraphicFramePr>
          <p:nvPr/>
        </p:nvGraphicFramePr>
        <p:xfrm>
          <a:off x="3410373" y="6089286"/>
          <a:ext cx="358987" cy="221340"/>
        </p:xfrm>
        <a:graphic>
          <a:graphicData uri="http://schemas.openxmlformats.org/presentationml/2006/ole">
            <p:oleObj spid="_x0000_s13317" name="Equation" r:id="rId7" imgW="660240" imgH="419040" progId="Equation.3">
              <p:embed/>
            </p:oleObj>
          </a:graphicData>
        </a:graphic>
      </p:graphicFrame>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5"/>
          <p:cNvSpPr>
            <a:spLocks noGrp="1" noChangeArrowheads="1"/>
          </p:cNvSpPr>
          <p:nvPr>
            <p:ph type="sldNum" sz="quarter" idx="5"/>
          </p:nvPr>
        </p:nvSpPr>
        <p:spPr>
          <a:noFill/>
        </p:spPr>
        <p:txBody>
          <a:bodyPr/>
          <a:lstStyle/>
          <a:p>
            <a:fld id="{0D8FC36D-9D13-40B0-9B02-E035488DC484}" type="slidenum">
              <a:rPr lang="en-US">
                <a:cs typeface="Arial" charset="0"/>
              </a:rPr>
              <a:pPr/>
              <a:t>15</a:t>
            </a:fld>
            <a:endParaRPr lang="en-US">
              <a:cs typeface="Arial" charset="0"/>
            </a:endParaRPr>
          </a:p>
        </p:txBody>
      </p:sp>
      <p:sp>
        <p:nvSpPr>
          <p:cNvPr id="111618" name="Rectangle 2"/>
          <p:cNvSpPr>
            <a:spLocks noGrp="1" noRot="1" noChangeAspect="1" noChangeArrowheads="1" noTextEdit="1"/>
          </p:cNvSpPr>
          <p:nvPr>
            <p:ph type="sldImg"/>
          </p:nvPr>
        </p:nvSpPr>
        <p:spPr>
          <a:solidFill>
            <a:srgbClr val="FFFFFF"/>
          </a:solidFill>
          <a:ln/>
        </p:spPr>
      </p:sp>
      <p:sp>
        <p:nvSpPr>
          <p:cNvPr id="45061" name="Rectangle 3"/>
          <p:cNvSpPr>
            <a:spLocks noGrp="1" noChangeArrowheads="1"/>
          </p:cNvSpPr>
          <p:nvPr>
            <p:ph type="body" idx="1"/>
          </p:nvPr>
        </p:nvSpPr>
        <p:spPr>
          <a:ln/>
        </p:spPr>
        <p:txBody>
          <a:bodyPr/>
          <a:lstStyle/>
          <a:p>
            <a:pPr>
              <a:defRPr/>
            </a:pPr>
            <a:r>
              <a:rPr lang="en-US" u="sng" dirty="0" smtClean="0"/>
              <a:t>Notes:</a:t>
            </a:r>
            <a:r>
              <a:rPr lang="en-US" dirty="0" smtClean="0"/>
              <a:t>  </a:t>
            </a:r>
          </a:p>
          <a:p>
            <a:pPr>
              <a:lnSpc>
                <a:spcPct val="100000"/>
              </a:lnSpc>
              <a:defRPr/>
            </a:pPr>
            <a:r>
              <a:rPr lang="en-US" dirty="0" smtClean="0"/>
              <a:t>For a particle much smaller than the wavelength of the incident light, less than 10nm for 660 nm wavelength light, there will be no measurable angular variation of the light in the plane defined perpendicular to the polarization axis.  For particles this small we can no longer accurately determine the radius.  However, it is still possible to determine the molar mass of the particle down to several hundred Daltons.  </a:t>
            </a:r>
          </a:p>
          <a:p>
            <a:pPr marL="177623" indent="-177623">
              <a:lnSpc>
                <a:spcPct val="100000"/>
              </a:lnSpc>
              <a:buFont typeface="Arial" pitchFamily="34" charset="0"/>
              <a:buChar char="•"/>
              <a:defRPr/>
            </a:pPr>
            <a:r>
              <a:rPr lang="en-US" b="1" dirty="0" smtClean="0"/>
              <a:t>The miniDAWN is capable of measuring root mean square radii up to 50nm, which is equivalent to a molar mass of 1 x 10</a:t>
            </a:r>
            <a:r>
              <a:rPr lang="en-US" b="1" baseline="30000" dirty="0" smtClean="0"/>
              <a:t>6</a:t>
            </a:r>
            <a:r>
              <a:rPr lang="en-US" b="1" dirty="0" smtClean="0"/>
              <a:t> Da for a linear random coil molecule.</a:t>
            </a:r>
          </a:p>
          <a:p>
            <a:pPr marL="177623" indent="-177623">
              <a:lnSpc>
                <a:spcPct val="100000"/>
              </a:lnSpc>
              <a:buFont typeface="Arial" pitchFamily="34" charset="0"/>
              <a:buChar char="•"/>
              <a:defRPr/>
            </a:pPr>
            <a:r>
              <a:rPr lang="en-US" b="1" dirty="0" smtClean="0"/>
              <a:t>The DAWN, with the advantage of its many angles of measurement, is capable of measuring root mean square radii up to 500 nm, equivalent to 1 x 10</a:t>
            </a:r>
            <a:r>
              <a:rPr lang="en-US" b="1" baseline="30000" dirty="0" smtClean="0"/>
              <a:t>8</a:t>
            </a:r>
            <a:r>
              <a:rPr lang="en-US" b="1" dirty="0" smtClean="0"/>
              <a:t> Da for a linear random coil molecule. </a:t>
            </a:r>
          </a:p>
          <a:p>
            <a:pPr marL="177623" indent="-177623">
              <a:lnSpc>
                <a:spcPct val="100000"/>
              </a:lnSpc>
              <a:buFont typeface="Arial" pitchFamily="34" charset="0"/>
              <a:buChar char="•"/>
              <a:defRPr/>
            </a:pPr>
            <a:r>
              <a:rPr lang="en-US" dirty="0" smtClean="0"/>
              <a:t>Both the miniDAWN, with three angles of measurement, and the DAWN, with eighteen angles of measurement, are capable of measuring molecules with molecular weights down to several hundred Daltons and root mean square radii down to 10nm.  The 10nm lower limit is for a </a:t>
            </a:r>
            <a:r>
              <a:rPr lang="en-US" dirty="0" smtClean="0">
                <a:sym typeface="Symbol"/>
              </a:rPr>
              <a:t> </a:t>
            </a:r>
            <a:r>
              <a:rPr lang="en-US" dirty="0" smtClean="0"/>
              <a:t>= 660 nm laser.</a:t>
            </a:r>
          </a:p>
          <a:p>
            <a:pPr marL="177623" indent="-177623">
              <a:lnSpc>
                <a:spcPct val="100000"/>
              </a:lnSpc>
              <a:buFont typeface="Arial" pitchFamily="34" charset="0"/>
              <a:buChar char="•"/>
              <a:defRPr/>
            </a:pPr>
            <a:r>
              <a:rPr lang="en-US" dirty="0" smtClean="0"/>
              <a:t>For both instruments, the upper limits on the radii set the upper limit on the mass.  The lower limits on radii and mass are independent of each other.</a:t>
            </a:r>
            <a:endParaRPr lang="en-US" u="sng" dirty="0" smtClean="0"/>
          </a:p>
          <a:p>
            <a:pPr>
              <a:defRPr/>
            </a:pPr>
            <a:endParaRPr lang="en-US" u="sng" dirty="0" smtClean="0"/>
          </a:p>
          <a:p>
            <a:pPr>
              <a:defRPr/>
            </a:pPr>
            <a:r>
              <a:rPr lang="en-US" u="sng" dirty="0" smtClean="0"/>
              <a:t>Key Ideas:</a:t>
            </a:r>
          </a:p>
          <a:p>
            <a:pPr marL="181188" indent="-181188">
              <a:buFont typeface="Arial" pitchFamily="34" charset="0"/>
              <a:buChar char="•"/>
              <a:defRPr/>
            </a:pPr>
            <a:r>
              <a:rPr lang="en-US" dirty="0" smtClean="0"/>
              <a:t>Molecules with r</a:t>
            </a:r>
            <a:r>
              <a:rPr lang="en-US" baseline="-25000" dirty="0" smtClean="0"/>
              <a:t>g</a:t>
            </a:r>
            <a:r>
              <a:rPr lang="en-US" dirty="0" smtClean="0"/>
              <a:t> &lt; 10 nm scatter light </a:t>
            </a:r>
            <a:r>
              <a:rPr lang="en-US" dirty="0" err="1" smtClean="0"/>
              <a:t>isotropically</a:t>
            </a:r>
            <a:r>
              <a:rPr lang="en-US" dirty="0" smtClean="0"/>
              <a:t>.</a:t>
            </a:r>
          </a:p>
          <a:p>
            <a:pPr marL="181188" indent="-181188">
              <a:buFont typeface="Arial" pitchFamily="34" charset="0"/>
              <a:buChar char="•"/>
              <a:defRPr/>
            </a:pPr>
            <a:r>
              <a:rPr lang="en-US" dirty="0" smtClean="0"/>
              <a:t>Molecules with high molar mass may still scatter </a:t>
            </a:r>
            <a:r>
              <a:rPr lang="en-US" dirty="0" err="1" smtClean="0"/>
              <a:t>isotropically</a:t>
            </a:r>
            <a:r>
              <a:rPr lang="en-US" dirty="0" smtClean="0"/>
              <a:t> if they have a highly compact structure.</a:t>
            </a:r>
          </a:p>
          <a:p>
            <a:pPr>
              <a:defRPr/>
            </a:pPr>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angle 5"/>
          <p:cNvSpPr>
            <a:spLocks noGrp="1" noChangeArrowheads="1"/>
          </p:cNvSpPr>
          <p:nvPr>
            <p:ph type="sldNum" sz="quarter" idx="5"/>
          </p:nvPr>
        </p:nvSpPr>
        <p:spPr>
          <a:noFill/>
        </p:spPr>
        <p:txBody>
          <a:bodyPr/>
          <a:lstStyle/>
          <a:p>
            <a:fld id="{B3439EB3-9161-4C81-B8CE-FE8667EBF465}" type="slidenum">
              <a:rPr lang="en-US">
                <a:cs typeface="Arial" charset="0"/>
              </a:rPr>
              <a:pPr/>
              <a:t>16</a:t>
            </a:fld>
            <a:endParaRPr lang="en-US">
              <a:cs typeface="Arial" charset="0"/>
            </a:endParaRPr>
          </a:p>
        </p:txBody>
      </p:sp>
      <p:sp>
        <p:nvSpPr>
          <p:cNvPr id="113666" name="Rectangle 2"/>
          <p:cNvSpPr>
            <a:spLocks noGrp="1" noRot="1" noChangeAspect="1" noChangeArrowheads="1" noTextEdit="1"/>
          </p:cNvSpPr>
          <p:nvPr>
            <p:ph type="sldImg"/>
          </p:nvPr>
        </p:nvSpPr>
        <p:spPr>
          <a:ln/>
        </p:spPr>
      </p:sp>
      <p:sp>
        <p:nvSpPr>
          <p:cNvPr id="46085" name="Rectangle 4"/>
          <p:cNvSpPr>
            <a:spLocks noGrp="1" noChangeArrowheads="1"/>
          </p:cNvSpPr>
          <p:nvPr>
            <p:ph type="body" idx="1"/>
          </p:nvPr>
        </p:nvSpPr>
        <p:spPr>
          <a:ln/>
        </p:spPr>
        <p:txBody>
          <a:bodyPr/>
          <a:lstStyle/>
          <a:p>
            <a:pPr>
              <a:defRPr/>
            </a:pPr>
            <a:r>
              <a:rPr lang="en-US" u="sng" dirty="0" smtClean="0"/>
              <a:t>Notes:</a:t>
            </a:r>
            <a:r>
              <a:rPr lang="en-US" dirty="0" smtClean="0"/>
              <a:t>  </a:t>
            </a:r>
          </a:p>
          <a:p>
            <a:pPr>
              <a:lnSpc>
                <a:spcPct val="100000"/>
              </a:lnSpc>
              <a:defRPr/>
            </a:pPr>
            <a:r>
              <a:rPr lang="en-US" b="1" dirty="0" smtClean="0"/>
              <a:t>Principle 1 </a:t>
            </a:r>
            <a:r>
              <a:rPr lang="en-US" dirty="0" smtClean="0"/>
              <a:t>as stated above is true for polymer homologs that differ only by molar mass. </a:t>
            </a:r>
          </a:p>
          <a:p>
            <a:pPr>
              <a:lnSpc>
                <a:spcPct val="100000"/>
              </a:lnSpc>
              <a:defRPr/>
            </a:pPr>
            <a:r>
              <a:rPr lang="en-US" dirty="0" smtClean="0"/>
              <a:t>In general, the light scattering intensity of a polymer is proportional to 	</a:t>
            </a:r>
          </a:p>
          <a:p>
            <a:pPr>
              <a:lnSpc>
                <a:spcPct val="100000"/>
              </a:lnSpc>
              <a:defRPr/>
            </a:pPr>
            <a:r>
              <a:rPr lang="en-US" dirty="0" smtClean="0"/>
              <a:t>	a) the molar mass of the polymer,</a:t>
            </a:r>
          </a:p>
          <a:p>
            <a:pPr>
              <a:lnSpc>
                <a:spcPct val="100000"/>
              </a:lnSpc>
              <a:defRPr/>
            </a:pPr>
            <a:r>
              <a:rPr lang="en-US" dirty="0" smtClean="0"/>
              <a:t>  	b) the concentration of the polymer, and </a:t>
            </a:r>
          </a:p>
          <a:p>
            <a:pPr>
              <a:lnSpc>
                <a:spcPct val="100000"/>
              </a:lnSpc>
              <a:defRPr/>
            </a:pPr>
            <a:r>
              <a:rPr lang="en-US" dirty="0" smtClean="0"/>
              <a:t>	c) the </a:t>
            </a:r>
            <a:r>
              <a:rPr lang="en-US" i="1" dirty="0" smtClean="0"/>
              <a:t>square</a:t>
            </a:r>
            <a:r>
              <a:rPr lang="en-US" dirty="0" smtClean="0"/>
              <a:t> of </a:t>
            </a:r>
            <a:r>
              <a:rPr lang="en-US" i="1" dirty="0" smtClean="0"/>
              <a:t>dn/dc</a:t>
            </a:r>
            <a:r>
              <a:rPr lang="en-US" dirty="0" smtClean="0"/>
              <a:t>.</a:t>
            </a:r>
          </a:p>
          <a:p>
            <a:pPr>
              <a:lnSpc>
                <a:spcPct val="100000"/>
              </a:lnSpc>
              <a:defRPr/>
            </a:pPr>
            <a:r>
              <a:rPr lang="en-US" dirty="0" smtClean="0"/>
              <a:t>Therefore to determine the molar mass of a polymer one must know the light scattering intensity (measured with a DAWN or a miniDAWN), the concentration of the polymer, and the specific refractive index increment (</a:t>
            </a:r>
            <a:r>
              <a:rPr lang="en-US" i="1" dirty="0" smtClean="0"/>
              <a:t>dn</a:t>
            </a:r>
            <a:r>
              <a:rPr lang="en-US" dirty="0" smtClean="0"/>
              <a:t>/</a:t>
            </a:r>
            <a:r>
              <a:rPr lang="en-US" i="1" dirty="0" smtClean="0"/>
              <a:t>dc</a:t>
            </a:r>
            <a:r>
              <a:rPr lang="en-US" dirty="0" smtClean="0"/>
              <a:t>) of the polymer.</a:t>
            </a:r>
          </a:p>
          <a:p>
            <a:pPr>
              <a:lnSpc>
                <a:spcPct val="100000"/>
              </a:lnSpc>
              <a:defRPr/>
            </a:pPr>
            <a:r>
              <a:rPr lang="en-US" dirty="0" smtClean="0"/>
              <a:t>Special procedures must be taken if the sample absorbs or if the sample fluoresces with excitation at the wavelength of the laser.</a:t>
            </a:r>
          </a:p>
          <a:p>
            <a:pPr>
              <a:lnSpc>
                <a:spcPct val="100000"/>
              </a:lnSpc>
              <a:defRPr/>
            </a:pPr>
            <a:r>
              <a:rPr lang="en-US" b="1" dirty="0" smtClean="0"/>
              <a:t>Principle 2:  </a:t>
            </a:r>
            <a:r>
              <a:rPr lang="en-US" dirty="0" smtClean="0"/>
              <a:t>Since the angular dependence of the scattering depends only upon the rms radius of the polymer, the rms radius can be determined without knowing the concentration or the </a:t>
            </a:r>
            <a:r>
              <a:rPr lang="en-US" i="1" dirty="0" smtClean="0"/>
              <a:t>dn</a:t>
            </a:r>
            <a:r>
              <a:rPr lang="en-US" dirty="0" smtClean="0"/>
              <a:t>/</a:t>
            </a:r>
            <a:r>
              <a:rPr lang="en-US" i="1" dirty="0" smtClean="0"/>
              <a:t>dc</a:t>
            </a:r>
            <a:r>
              <a:rPr lang="en-US" dirty="0" smtClean="0"/>
              <a:t> value of the polymer.</a:t>
            </a:r>
          </a:p>
          <a:p>
            <a:pPr>
              <a:lnSpc>
                <a:spcPct val="100000"/>
              </a:lnSpc>
              <a:defRPr/>
            </a:pPr>
            <a:r>
              <a:rPr lang="en-US" dirty="0" smtClean="0"/>
              <a:t>See </a:t>
            </a:r>
            <a:r>
              <a:rPr lang="en-US" u="sng" dirty="0" smtClean="0"/>
              <a:t>Physical Chemistry: with Applications to the Life Science, </a:t>
            </a:r>
            <a:r>
              <a:rPr lang="en-US" dirty="0" smtClean="0"/>
              <a:t>Eisenberg, D. &amp; Crothers, D., The Benjamin/Cummings Pub. Co.,1979 for a relatively simple derivation of light scattering equations.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Rectangle 5"/>
          <p:cNvSpPr>
            <a:spLocks noGrp="1" noChangeArrowheads="1"/>
          </p:cNvSpPr>
          <p:nvPr>
            <p:ph type="sldNum" sz="quarter" idx="5"/>
          </p:nvPr>
        </p:nvSpPr>
        <p:spPr>
          <a:noFill/>
        </p:spPr>
        <p:txBody>
          <a:bodyPr/>
          <a:lstStyle/>
          <a:p>
            <a:fld id="{ACCDF8FD-C327-4243-864B-A3356F0778B3}" type="slidenum">
              <a:rPr lang="en-US">
                <a:cs typeface="Arial" charset="0"/>
              </a:rPr>
              <a:pPr/>
              <a:t>17</a:t>
            </a:fld>
            <a:endParaRPr lang="en-US">
              <a:cs typeface="Arial" charset="0"/>
            </a:endParaRPr>
          </a:p>
        </p:txBody>
      </p:sp>
      <p:sp>
        <p:nvSpPr>
          <p:cNvPr id="115714" name="Rectangle 2"/>
          <p:cNvSpPr>
            <a:spLocks noGrp="1" noRot="1" noChangeAspect="1" noChangeArrowheads="1" noTextEdit="1"/>
          </p:cNvSpPr>
          <p:nvPr>
            <p:ph type="sldImg"/>
          </p:nvPr>
        </p:nvSpPr>
        <p:spPr>
          <a:ln/>
        </p:spPr>
      </p:sp>
      <p:sp>
        <p:nvSpPr>
          <p:cNvPr id="47109" name="Rectangle 4"/>
          <p:cNvSpPr>
            <a:spLocks noGrp="1" noChangeArrowheads="1"/>
          </p:cNvSpPr>
          <p:nvPr>
            <p:ph type="body" idx="1"/>
          </p:nvPr>
        </p:nvSpPr>
        <p:spPr>
          <a:ln/>
        </p:spPr>
        <p:txBody>
          <a:bodyPr/>
          <a:lstStyle/>
          <a:p>
            <a:pPr>
              <a:defRPr/>
            </a:pPr>
            <a:r>
              <a:rPr lang="en-US" u="sng" dirty="0" smtClean="0"/>
              <a:t>Notes:</a:t>
            </a:r>
            <a:r>
              <a:rPr lang="en-US" dirty="0" smtClean="0"/>
              <a:t>  </a:t>
            </a:r>
          </a:p>
          <a:p>
            <a:pPr>
              <a:lnSpc>
                <a:spcPct val="100000"/>
              </a:lnSpc>
              <a:defRPr/>
            </a:pPr>
            <a:r>
              <a:rPr lang="en-US" dirty="0" smtClean="0"/>
              <a:t>The Rayleigh-Gans-Debye (RGD) approximation is a powerful generalization of light scattering theory that is applicable for particles much smaller than the wavelength of the light.  The two conditions that must hold for the RGD approximation are:</a:t>
            </a:r>
          </a:p>
          <a:p>
            <a:pPr marL="418892" indent="-179525">
              <a:lnSpc>
                <a:spcPct val="100000"/>
              </a:lnSpc>
              <a:defRPr/>
            </a:pPr>
            <a:r>
              <a:rPr lang="en-US" dirty="0" smtClean="0"/>
              <a:t>1.  The polymer must be effectively invisible in the solvent, </a:t>
            </a:r>
            <a:r>
              <a:rPr lang="en-US" i="1" dirty="0" smtClean="0"/>
              <a:t>i.e.</a:t>
            </a:r>
            <a:r>
              <a:rPr lang="en-US" dirty="0" smtClean="0"/>
              <a:t>, </a:t>
            </a:r>
            <a:r>
              <a:rPr lang="en-US" dirty="0" smtClean="0">
                <a:sym typeface="Symbol" pitchFamily="18" charset="2"/>
              </a:rPr>
              <a:t></a:t>
            </a:r>
            <a:r>
              <a:rPr lang="en-US" i="1" dirty="0" smtClean="0"/>
              <a:t>m</a:t>
            </a:r>
            <a:r>
              <a:rPr lang="en-US" dirty="0" smtClean="0"/>
              <a:t> - 1</a:t>
            </a:r>
            <a:r>
              <a:rPr lang="en-US" dirty="0" smtClean="0">
                <a:sym typeface="Symbol" pitchFamily="18" charset="2"/>
              </a:rPr>
              <a:t></a:t>
            </a:r>
            <a:r>
              <a:rPr lang="en-US" dirty="0" smtClean="0"/>
              <a:t> &lt;&lt; 1, where </a:t>
            </a:r>
            <a:r>
              <a:rPr lang="en-US" i="1" dirty="0" smtClean="0"/>
              <a:t>m</a:t>
            </a:r>
            <a:r>
              <a:rPr lang="en-US" dirty="0" smtClean="0"/>
              <a:t> = </a:t>
            </a:r>
            <a:r>
              <a:rPr lang="en-US" i="1" dirty="0" smtClean="0"/>
              <a:t>n</a:t>
            </a:r>
            <a:r>
              <a:rPr lang="en-US" dirty="0" smtClean="0"/>
              <a:t>/</a:t>
            </a:r>
            <a:r>
              <a:rPr lang="en-US" i="1" dirty="0" smtClean="0"/>
              <a:t>n</a:t>
            </a:r>
            <a:r>
              <a:rPr lang="en-US" baseline="-25000" dirty="0" smtClean="0"/>
              <a:t>0 </a:t>
            </a:r>
            <a:r>
              <a:rPr lang="en-US" dirty="0" smtClean="0"/>
              <a:t> is the ratio of the refractive index of the polymer to the refractive index of the solvent.  </a:t>
            </a:r>
          </a:p>
          <a:p>
            <a:pPr marL="418892" indent="-179525">
              <a:lnSpc>
                <a:spcPct val="100000"/>
              </a:lnSpc>
              <a:defRPr/>
            </a:pPr>
            <a:r>
              <a:rPr lang="en-US" dirty="0" smtClean="0"/>
              <a:t>2.  The polymer does not disturb the phase of the laser light:	</a:t>
            </a:r>
          </a:p>
          <a:p>
            <a:pPr marL="418892" indent="-179525">
              <a:lnSpc>
                <a:spcPct val="100000"/>
              </a:lnSpc>
              <a:defRPr/>
            </a:pPr>
            <a:r>
              <a:rPr lang="en-US" dirty="0" smtClean="0"/>
              <a:t>            [ (4</a:t>
            </a:r>
            <a:r>
              <a:rPr lang="en-US" i="1" dirty="0" smtClean="0">
                <a:latin typeface="Symbol" pitchFamily="18" charset="2"/>
                <a:sym typeface="Symbol" pitchFamily="18" charset="2"/>
              </a:rPr>
              <a:t></a:t>
            </a:r>
            <a:r>
              <a:rPr lang="en-US" i="1" dirty="0" smtClean="0">
                <a:sym typeface="Symbol" pitchFamily="18" charset="2"/>
              </a:rPr>
              <a:t>r </a:t>
            </a:r>
            <a:r>
              <a:rPr lang="en-US" i="1" dirty="0" smtClean="0"/>
              <a:t>n</a:t>
            </a:r>
            <a:r>
              <a:rPr lang="en-US" baseline="-25000" dirty="0" smtClean="0"/>
              <a:t>0</a:t>
            </a:r>
            <a:r>
              <a:rPr lang="en-US" dirty="0" smtClean="0">
                <a:sym typeface="Symbol" pitchFamily="18" charset="2"/>
              </a:rPr>
              <a:t>) / </a:t>
            </a:r>
            <a:r>
              <a:rPr lang="en-US" i="1" dirty="0" smtClean="0">
                <a:latin typeface="Symbol" pitchFamily="18" charset="2"/>
                <a:sym typeface="Symbol" pitchFamily="18" charset="2"/>
              </a:rPr>
              <a:t></a:t>
            </a:r>
            <a:r>
              <a:rPr lang="en-US" baseline="-25000" dirty="0" smtClean="0">
                <a:sym typeface="Symbol" pitchFamily="18" charset="2"/>
              </a:rPr>
              <a:t>0</a:t>
            </a:r>
            <a:r>
              <a:rPr lang="en-US" dirty="0" smtClean="0">
                <a:sym typeface="Symbol" pitchFamily="18" charset="2"/>
              </a:rPr>
              <a:t> ]</a:t>
            </a:r>
            <a:r>
              <a:rPr lang="en-US" baseline="-25000" dirty="0" smtClean="0">
                <a:sym typeface="Symbol" pitchFamily="18" charset="2"/>
              </a:rPr>
              <a:t>   </a:t>
            </a:r>
            <a:r>
              <a:rPr lang="en-US" dirty="0" smtClean="0"/>
              <a:t> </a:t>
            </a:r>
            <a:r>
              <a:rPr lang="en-US" dirty="0" smtClean="0">
                <a:sym typeface="Symbol" pitchFamily="18" charset="2"/>
              </a:rPr>
              <a:t></a:t>
            </a:r>
            <a:r>
              <a:rPr lang="en-US" i="1" dirty="0" smtClean="0"/>
              <a:t>m</a:t>
            </a:r>
            <a:r>
              <a:rPr lang="en-US" dirty="0" smtClean="0"/>
              <a:t> - 1</a:t>
            </a:r>
            <a:r>
              <a:rPr lang="en-US" dirty="0" smtClean="0">
                <a:sym typeface="Symbol" pitchFamily="18" charset="2"/>
              </a:rPr>
              <a:t></a:t>
            </a:r>
            <a:r>
              <a:rPr lang="en-US" dirty="0" smtClean="0"/>
              <a:t> sin(</a:t>
            </a:r>
            <a:r>
              <a:rPr lang="en-US" dirty="0" smtClean="0">
                <a:sym typeface="Symbol" pitchFamily="18" charset="2"/>
              </a:rPr>
              <a:t>/2) &lt;&lt; 1, </a:t>
            </a:r>
          </a:p>
          <a:p>
            <a:pPr marL="239367">
              <a:lnSpc>
                <a:spcPct val="100000"/>
              </a:lnSpc>
              <a:defRPr/>
            </a:pPr>
            <a:r>
              <a:rPr lang="en-US" dirty="0" smtClean="0">
                <a:sym typeface="Symbol" pitchFamily="18" charset="2"/>
              </a:rPr>
              <a:t>where </a:t>
            </a:r>
            <a:r>
              <a:rPr lang="en-US" i="1" dirty="0" smtClean="0">
                <a:sym typeface="Symbol" pitchFamily="18" charset="2"/>
              </a:rPr>
              <a:t>r </a:t>
            </a:r>
            <a:r>
              <a:rPr lang="en-US" dirty="0" smtClean="0">
                <a:sym typeface="Symbol" pitchFamily="18" charset="2"/>
              </a:rPr>
              <a:t>is the polymer radius and </a:t>
            </a:r>
            <a:r>
              <a:rPr lang="en-US" i="1" dirty="0" smtClean="0">
                <a:latin typeface="Symbol" pitchFamily="18" charset="2"/>
                <a:sym typeface="Symbol" pitchFamily="18" charset="2"/>
              </a:rPr>
              <a:t></a:t>
            </a:r>
            <a:r>
              <a:rPr lang="en-US" baseline="-25000" dirty="0" smtClean="0">
                <a:sym typeface="Symbol" pitchFamily="18" charset="2"/>
              </a:rPr>
              <a:t>0</a:t>
            </a:r>
            <a:r>
              <a:rPr lang="en-US" dirty="0" smtClean="0">
                <a:sym typeface="Symbol" pitchFamily="18" charset="2"/>
              </a:rPr>
              <a:t> is the laser wavelength in vacuum.  The second condition is equivalent to the size of the particle being much smaller than the wavelength.</a:t>
            </a:r>
          </a:p>
          <a:p>
            <a:pPr>
              <a:lnSpc>
                <a:spcPct val="100000"/>
              </a:lnSpc>
              <a:spcBef>
                <a:spcPts val="1257"/>
              </a:spcBef>
              <a:defRPr/>
            </a:pPr>
            <a:r>
              <a:rPr lang="en-US" b="1" dirty="0" smtClean="0">
                <a:sym typeface="Symbol" pitchFamily="18" charset="2"/>
              </a:rPr>
              <a:t>Consider an example:  </a:t>
            </a:r>
          </a:p>
          <a:p>
            <a:pPr>
              <a:lnSpc>
                <a:spcPct val="100000"/>
              </a:lnSpc>
              <a:defRPr/>
            </a:pPr>
            <a:r>
              <a:rPr lang="en-US" dirty="0" smtClean="0">
                <a:sym typeface="Symbol" pitchFamily="18" charset="2"/>
              </a:rPr>
              <a:t>Polystyrene (PS) in toluene. </a:t>
            </a:r>
            <a:r>
              <a:rPr lang="en-US" i="1" dirty="0" smtClean="0">
                <a:sym typeface="Symbol" pitchFamily="18" charset="2"/>
              </a:rPr>
              <a:t>n</a:t>
            </a:r>
            <a:r>
              <a:rPr lang="en-US" dirty="0" smtClean="0">
                <a:sym typeface="Symbol" pitchFamily="18" charset="2"/>
              </a:rPr>
              <a:t> = 1.59,  </a:t>
            </a:r>
            <a:r>
              <a:rPr lang="en-US" i="1" dirty="0" smtClean="0">
                <a:sym typeface="Symbol" pitchFamily="18" charset="2"/>
              </a:rPr>
              <a:t>n</a:t>
            </a:r>
            <a:r>
              <a:rPr lang="en-US" baseline="-25000" dirty="0" smtClean="0">
                <a:sym typeface="Symbol" pitchFamily="18" charset="2"/>
              </a:rPr>
              <a:t>0</a:t>
            </a:r>
            <a:r>
              <a:rPr lang="en-US" dirty="0" smtClean="0">
                <a:sym typeface="Symbol" pitchFamily="18" charset="2"/>
              </a:rPr>
              <a:t> = 1.497</a:t>
            </a:r>
          </a:p>
          <a:p>
            <a:pPr>
              <a:lnSpc>
                <a:spcPct val="100000"/>
              </a:lnSpc>
              <a:defRPr/>
            </a:pPr>
            <a:r>
              <a:rPr lang="en-US" dirty="0" smtClean="0">
                <a:sym typeface="Symbol" pitchFamily="18" charset="2"/>
              </a:rPr>
              <a:t>                  therefore  </a:t>
            </a:r>
            <a:r>
              <a:rPr lang="en-US" i="1" dirty="0" smtClean="0">
                <a:sym typeface="Symbol" pitchFamily="18" charset="2"/>
              </a:rPr>
              <a:t>m</a:t>
            </a:r>
            <a:r>
              <a:rPr lang="en-US" dirty="0" smtClean="0">
                <a:sym typeface="Symbol" pitchFamily="18" charset="2"/>
              </a:rPr>
              <a:t> - 1 = 1.06 - 1 = 0.06 &lt;&lt; 1</a:t>
            </a:r>
          </a:p>
          <a:p>
            <a:pPr>
              <a:lnSpc>
                <a:spcPct val="100000"/>
              </a:lnSpc>
              <a:defRPr/>
            </a:pPr>
            <a:r>
              <a:rPr lang="en-US" dirty="0" smtClean="0">
                <a:sym typeface="Symbol" pitchFamily="18" charset="2"/>
              </a:rPr>
              <a:t>If laser wavelength = 690 nm, and polymer radius is 50 nm,  then for the 90 degree detector:  </a:t>
            </a:r>
            <a:r>
              <a:rPr lang="en-US" dirty="0" smtClean="0"/>
              <a:t>[ (4</a:t>
            </a:r>
            <a:r>
              <a:rPr lang="en-US" i="1" dirty="0" smtClean="0">
                <a:latin typeface="Symbol" pitchFamily="18" charset="2"/>
                <a:sym typeface="Symbol" pitchFamily="18" charset="2"/>
              </a:rPr>
              <a:t></a:t>
            </a:r>
            <a:r>
              <a:rPr lang="en-US" i="1" dirty="0" smtClean="0">
                <a:sym typeface="Symbol" pitchFamily="18" charset="2"/>
              </a:rPr>
              <a:t>r </a:t>
            </a:r>
            <a:r>
              <a:rPr lang="en-US" i="1" dirty="0" smtClean="0"/>
              <a:t>n</a:t>
            </a:r>
            <a:r>
              <a:rPr lang="en-US" baseline="-25000" dirty="0" smtClean="0"/>
              <a:t>0</a:t>
            </a:r>
            <a:r>
              <a:rPr lang="en-US" dirty="0" smtClean="0">
                <a:sym typeface="Symbol" pitchFamily="18" charset="2"/>
              </a:rPr>
              <a:t>)/ </a:t>
            </a:r>
            <a:r>
              <a:rPr lang="en-US" i="1" dirty="0" smtClean="0">
                <a:latin typeface="Symbol" pitchFamily="18" charset="2"/>
                <a:sym typeface="Symbol" pitchFamily="18" charset="2"/>
              </a:rPr>
              <a:t></a:t>
            </a:r>
            <a:r>
              <a:rPr lang="en-US" baseline="-25000" dirty="0" smtClean="0">
                <a:sym typeface="Symbol" pitchFamily="18" charset="2"/>
              </a:rPr>
              <a:t>0</a:t>
            </a:r>
            <a:r>
              <a:rPr lang="en-US" dirty="0" smtClean="0">
                <a:sym typeface="Symbol" pitchFamily="18" charset="2"/>
              </a:rPr>
              <a:t> ] </a:t>
            </a:r>
            <a:r>
              <a:rPr lang="en-US" i="1" dirty="0" smtClean="0"/>
              <a:t>m</a:t>
            </a:r>
            <a:r>
              <a:rPr lang="en-US" dirty="0" smtClean="0"/>
              <a:t> - 1</a:t>
            </a:r>
            <a:r>
              <a:rPr lang="en-US" dirty="0" smtClean="0">
                <a:sym typeface="Symbol" pitchFamily="18" charset="2"/>
              </a:rPr>
              <a:t></a:t>
            </a:r>
            <a:r>
              <a:rPr lang="en-US" dirty="0" smtClean="0"/>
              <a:t> sin(</a:t>
            </a:r>
            <a:r>
              <a:rPr lang="en-US" dirty="0" smtClean="0">
                <a:sym typeface="Symbol" pitchFamily="18" charset="2"/>
              </a:rPr>
              <a:t>/2)  = 0.058 &lt;&lt; 1	</a:t>
            </a:r>
          </a:p>
          <a:p>
            <a:pPr>
              <a:lnSpc>
                <a:spcPct val="100000"/>
              </a:lnSpc>
              <a:defRPr/>
            </a:pPr>
            <a:r>
              <a:rPr lang="en-US" dirty="0" smtClean="0">
                <a:sym typeface="Symbol" pitchFamily="18" charset="2"/>
              </a:rPr>
              <a:t>Approximations are valid at 690 nm for PS in toluene up to at least a molar mass of 5,000,000 daltons!  The approximation is better at lower angles.</a:t>
            </a:r>
          </a:p>
          <a:p>
            <a:pPr>
              <a:lnSpc>
                <a:spcPct val="100000"/>
              </a:lnSpc>
              <a:defRPr/>
            </a:pPr>
            <a:r>
              <a:rPr lang="en-US" dirty="0" smtClean="0">
                <a:sym typeface="Symbol" pitchFamily="18" charset="2"/>
              </a:rPr>
              <a:t>Lastly, the concentration correction is based on the assumption that particles interact at a single point.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Rectangle 5"/>
          <p:cNvSpPr>
            <a:spLocks noGrp="1" noChangeArrowheads="1"/>
          </p:cNvSpPr>
          <p:nvPr>
            <p:ph type="sldNum" sz="quarter" idx="5"/>
          </p:nvPr>
        </p:nvSpPr>
        <p:spPr>
          <a:noFill/>
        </p:spPr>
        <p:txBody>
          <a:bodyPr/>
          <a:lstStyle/>
          <a:p>
            <a:fld id="{717B5B61-090A-4143-8BD1-FE6C8FC5A8A8}" type="slidenum">
              <a:rPr lang="en-US">
                <a:cs typeface="Arial" charset="0"/>
              </a:rPr>
              <a:pPr/>
              <a:t>18</a:t>
            </a:fld>
            <a:endParaRPr lang="en-US">
              <a:cs typeface="Arial" charset="0"/>
            </a:endParaRPr>
          </a:p>
        </p:txBody>
      </p:sp>
      <p:sp>
        <p:nvSpPr>
          <p:cNvPr id="117762" name="Rectangle 2050"/>
          <p:cNvSpPr>
            <a:spLocks noGrp="1" noRot="1" noChangeAspect="1" noChangeArrowheads="1" noTextEdit="1"/>
          </p:cNvSpPr>
          <p:nvPr>
            <p:ph type="sldImg"/>
          </p:nvPr>
        </p:nvSpPr>
        <p:spPr>
          <a:ln/>
        </p:spPr>
      </p:sp>
      <p:sp>
        <p:nvSpPr>
          <p:cNvPr id="48133" name="Rectangle 2052"/>
          <p:cNvSpPr>
            <a:spLocks noGrp="1" noChangeArrowheads="1"/>
          </p:cNvSpPr>
          <p:nvPr>
            <p:ph type="body" idx="1"/>
          </p:nvPr>
        </p:nvSpPr>
        <p:spPr>
          <a:ln/>
        </p:spPr>
        <p:txBody>
          <a:bodyPr lIns="96412" tIns="48206" rIns="96412" bIns="48206"/>
          <a:lstStyle/>
          <a:p>
            <a:pPr>
              <a:defRPr/>
            </a:pPr>
            <a:r>
              <a:rPr lang="en-US" u="sng" dirty="0" smtClean="0"/>
              <a:t>Notes:</a:t>
            </a:r>
            <a:r>
              <a:rPr lang="en-US" dirty="0" smtClean="0"/>
              <a:t>  </a:t>
            </a:r>
          </a:p>
          <a:p>
            <a:pPr>
              <a:lnSpc>
                <a:spcPct val="100000"/>
              </a:lnSpc>
              <a:defRPr/>
            </a:pPr>
            <a:r>
              <a:rPr lang="en-US" b="1" dirty="0" smtClean="0"/>
              <a:t>Notice the </a:t>
            </a:r>
            <a:r>
              <a:rPr lang="en-US" b="1" i="1" dirty="0" smtClean="0"/>
              <a:t>dn</a:t>
            </a:r>
            <a:r>
              <a:rPr lang="en-US" b="1" dirty="0" smtClean="0"/>
              <a:t>/</a:t>
            </a:r>
            <a:r>
              <a:rPr lang="en-US" b="1" i="1" dirty="0" smtClean="0"/>
              <a:t>dc</a:t>
            </a:r>
            <a:r>
              <a:rPr lang="en-US" b="1" dirty="0" smtClean="0"/>
              <a:t> term in </a:t>
            </a:r>
            <a:r>
              <a:rPr lang="en-US" b="1" i="1" dirty="0" smtClean="0"/>
              <a:t>K</a:t>
            </a:r>
            <a:r>
              <a:rPr lang="en-US" b="1" dirty="0" smtClean="0"/>
              <a:t>*.</a:t>
            </a:r>
            <a:r>
              <a:rPr lang="en-US" dirty="0" smtClean="0"/>
              <a:t>  </a:t>
            </a:r>
          </a:p>
          <a:p>
            <a:pPr marL="418892" indent="-239367">
              <a:lnSpc>
                <a:spcPct val="100000"/>
              </a:lnSpc>
              <a:buFont typeface="+mj-lt"/>
              <a:buAutoNum type="arabicPeriod"/>
              <a:defRPr/>
            </a:pPr>
            <a:r>
              <a:rPr lang="en-US" dirty="0" smtClean="0"/>
              <a:t>This is the specific refractive index increment for the polymer in solution.  It is a measure of the change in the refractive index of the polymer solution as the polymer concentration changes.</a:t>
            </a:r>
          </a:p>
          <a:p>
            <a:pPr marL="418892" indent="-239367">
              <a:lnSpc>
                <a:spcPct val="100000"/>
              </a:lnSpc>
              <a:buFont typeface="+mj-lt"/>
              <a:buAutoNum type="arabicPeriod"/>
              <a:defRPr/>
            </a:pPr>
            <a:r>
              <a:rPr lang="en-US" dirty="0" smtClean="0"/>
              <a:t>The </a:t>
            </a:r>
            <a:r>
              <a:rPr lang="en-US" i="1" dirty="0" smtClean="0"/>
              <a:t>dn</a:t>
            </a:r>
            <a:r>
              <a:rPr lang="en-US" dirty="0" smtClean="0"/>
              <a:t>/</a:t>
            </a:r>
            <a:r>
              <a:rPr lang="en-US" i="1" dirty="0" smtClean="0"/>
              <a:t>dc</a:t>
            </a:r>
            <a:r>
              <a:rPr lang="en-US" dirty="0" smtClean="0"/>
              <a:t> for the polymer in the solvent </a:t>
            </a:r>
            <a:r>
              <a:rPr lang="en-US" i="1" dirty="0" smtClean="0"/>
              <a:t>must</a:t>
            </a:r>
            <a:r>
              <a:rPr lang="en-US" dirty="0" smtClean="0"/>
              <a:t> be known to compute a molar mass by light scattering!</a:t>
            </a:r>
          </a:p>
          <a:p>
            <a:pPr marL="418892" indent="-239367">
              <a:lnSpc>
                <a:spcPct val="100000"/>
              </a:lnSpc>
              <a:buFont typeface="+mj-lt"/>
              <a:buAutoNum type="arabicPeriod"/>
              <a:defRPr/>
            </a:pPr>
            <a:r>
              <a:rPr lang="en-US" dirty="0" smtClean="0"/>
              <a:t>Since the </a:t>
            </a:r>
            <a:r>
              <a:rPr lang="en-US" i="1" dirty="0" smtClean="0"/>
              <a:t>dn</a:t>
            </a:r>
            <a:r>
              <a:rPr lang="en-US" dirty="0" smtClean="0"/>
              <a:t>/</a:t>
            </a:r>
            <a:r>
              <a:rPr lang="en-US" i="1" dirty="0" smtClean="0"/>
              <a:t>dc</a:t>
            </a:r>
            <a:r>
              <a:rPr lang="en-US" dirty="0" smtClean="0"/>
              <a:t> term is squared, a </a:t>
            </a:r>
            <a:r>
              <a:rPr lang="en-US" b="1" dirty="0" smtClean="0"/>
              <a:t>10</a:t>
            </a:r>
            <a:r>
              <a:rPr lang="en-US" dirty="0" smtClean="0"/>
              <a:t>% error in the </a:t>
            </a:r>
            <a:r>
              <a:rPr lang="en-US" i="1" dirty="0" smtClean="0"/>
              <a:t>dn</a:t>
            </a:r>
            <a:r>
              <a:rPr lang="en-US" dirty="0" smtClean="0"/>
              <a:t>/</a:t>
            </a:r>
            <a:r>
              <a:rPr lang="en-US" i="1" dirty="0" smtClean="0"/>
              <a:t>dc</a:t>
            </a:r>
            <a:r>
              <a:rPr lang="en-US" dirty="0" smtClean="0"/>
              <a:t> value will result in a </a:t>
            </a:r>
            <a:r>
              <a:rPr lang="en-US" b="1" dirty="0" smtClean="0"/>
              <a:t>20%</a:t>
            </a:r>
            <a:r>
              <a:rPr lang="en-US" dirty="0" smtClean="0"/>
              <a:t> error in the computed molar mass in a microbatch or batch type experiment in which the concentration of the polymer is determined independently.  In SEC/MALS using an on-line refractive index detector to determine the polymer concentration the computed molar mass depends only upon </a:t>
            </a:r>
            <a:r>
              <a:rPr lang="en-US" i="1" dirty="0" smtClean="0"/>
              <a:t>dn</a:t>
            </a:r>
            <a:r>
              <a:rPr lang="en-US" dirty="0" smtClean="0"/>
              <a:t>/</a:t>
            </a:r>
            <a:r>
              <a:rPr lang="en-US" i="1" dirty="0" smtClean="0"/>
              <a:t>dc</a:t>
            </a:r>
            <a:r>
              <a:rPr lang="en-US" dirty="0" smtClean="0"/>
              <a:t> to the first order.  A 10% error in </a:t>
            </a:r>
            <a:r>
              <a:rPr lang="en-US" i="1" dirty="0" smtClean="0"/>
              <a:t>dn</a:t>
            </a:r>
            <a:r>
              <a:rPr lang="en-US" dirty="0" smtClean="0"/>
              <a:t>/</a:t>
            </a:r>
            <a:r>
              <a:rPr lang="en-US" i="1" dirty="0" smtClean="0"/>
              <a:t>dc</a:t>
            </a:r>
            <a:r>
              <a:rPr lang="en-US" dirty="0" smtClean="0"/>
              <a:t> will result in a 10% error in the molar mass.</a:t>
            </a:r>
          </a:p>
          <a:p>
            <a:pPr>
              <a:defRPr/>
            </a:pPr>
            <a:endParaRPr lang="en-US" u="sng" dirty="0" smtClean="0"/>
          </a:p>
          <a:p>
            <a:pPr>
              <a:defRPr/>
            </a:pPr>
            <a:r>
              <a:rPr lang="en-US" u="sng" dirty="0" smtClean="0"/>
              <a:t>Key Ideas</a:t>
            </a:r>
            <a:endParaRPr lang="en-US" dirty="0" smtClean="0"/>
          </a:p>
          <a:p>
            <a:pPr marL="176201" indent="-176201">
              <a:lnSpc>
                <a:spcPct val="100000"/>
              </a:lnSpc>
              <a:buFontTx/>
              <a:buChar char="•"/>
              <a:defRPr/>
            </a:pPr>
            <a:r>
              <a:rPr lang="en-US" b="1" dirty="0" smtClean="0"/>
              <a:t>Excess Rayleigh ratio </a:t>
            </a:r>
            <a:r>
              <a:rPr lang="en-US" b="1" i="1" dirty="0" smtClean="0"/>
              <a:t>R</a:t>
            </a:r>
            <a:r>
              <a:rPr lang="en-US" b="1" dirty="0" smtClean="0"/>
              <a:t>(</a:t>
            </a:r>
            <a:r>
              <a:rPr lang="en-US" b="1" dirty="0" smtClean="0">
                <a:latin typeface="Symbol" pitchFamily="18" charset="2"/>
              </a:rPr>
              <a:t>q</a:t>
            </a:r>
            <a:r>
              <a:rPr lang="en-US" b="1" dirty="0" smtClean="0"/>
              <a:t>)</a:t>
            </a:r>
            <a:r>
              <a:rPr lang="en-US" dirty="0" smtClean="0"/>
              <a:t>  -  The actual measurement of scattered light depends on several factors, including the angle, distance from detector to scattering volume, incident light intensity, and the volume of sample illuminated.  The excess Rayleigh ratio is a ratio of the scattered and incident light intensities that takes into account these different factors.  It is called the </a:t>
            </a:r>
            <a:r>
              <a:rPr lang="en-US" i="1" dirty="0" smtClean="0"/>
              <a:t>excess</a:t>
            </a:r>
            <a:r>
              <a:rPr lang="en-US" dirty="0" smtClean="0"/>
              <a:t> ratio because it is for scattered light in excess of scattered light from the solvent, </a:t>
            </a:r>
            <a:r>
              <a:rPr lang="en-US" i="1" dirty="0" smtClean="0"/>
              <a:t>i.e.</a:t>
            </a:r>
            <a:r>
              <a:rPr lang="en-US" dirty="0" smtClean="0"/>
              <a:t>, for the solute alone.  The excess Rayleigh ratio </a:t>
            </a:r>
            <a:r>
              <a:rPr lang="en-US" dirty="0" smtClean="0">
                <a:sym typeface="Symbol" pitchFamily="18" charset="2"/>
              </a:rPr>
              <a:t>is measured by the DAWN or the miniDAWN instruments.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5"/>
          <p:cNvSpPr>
            <a:spLocks noGrp="1" noChangeArrowheads="1"/>
          </p:cNvSpPr>
          <p:nvPr>
            <p:ph type="sldNum" sz="quarter" idx="5"/>
          </p:nvPr>
        </p:nvSpPr>
        <p:spPr>
          <a:noFill/>
        </p:spPr>
        <p:txBody>
          <a:bodyPr/>
          <a:lstStyle/>
          <a:p>
            <a:fld id="{98583330-C2EA-4717-83A3-DCCCFFACEF4A}" type="slidenum">
              <a:rPr lang="en-US">
                <a:cs typeface="Arial" charset="0"/>
              </a:rPr>
              <a:pPr/>
              <a:t>19</a:t>
            </a:fld>
            <a:endParaRPr lang="en-US">
              <a:cs typeface="Arial" charset="0"/>
            </a:endParaRPr>
          </a:p>
        </p:txBody>
      </p:sp>
      <p:sp>
        <p:nvSpPr>
          <p:cNvPr id="119810" name="Rectangle 2"/>
          <p:cNvSpPr>
            <a:spLocks noGrp="1" noRot="1" noChangeAspect="1" noChangeArrowheads="1" noTextEdit="1"/>
          </p:cNvSpPr>
          <p:nvPr>
            <p:ph type="sldImg"/>
          </p:nvPr>
        </p:nvSpPr>
        <p:spPr>
          <a:ln/>
        </p:spPr>
      </p:sp>
      <p:sp>
        <p:nvSpPr>
          <p:cNvPr id="49157" name="Rectangle 4"/>
          <p:cNvSpPr>
            <a:spLocks noGrp="1" noChangeArrowheads="1"/>
          </p:cNvSpPr>
          <p:nvPr>
            <p:ph type="body" idx="1"/>
          </p:nvPr>
        </p:nvSpPr>
        <p:spPr>
          <a:ln/>
        </p:spPr>
        <p:txBody>
          <a:bodyPr/>
          <a:lstStyle/>
          <a:p>
            <a:pPr>
              <a:defRPr/>
            </a:pPr>
            <a:r>
              <a:rPr lang="en-US" u="sng" dirty="0" smtClean="0"/>
              <a:t>Notes:</a:t>
            </a:r>
            <a:r>
              <a:rPr lang="en-US" dirty="0" smtClean="0"/>
              <a:t>  </a:t>
            </a:r>
          </a:p>
          <a:p>
            <a:pPr>
              <a:lnSpc>
                <a:spcPct val="100000"/>
              </a:lnSpc>
              <a:defRPr/>
            </a:pPr>
            <a:r>
              <a:rPr lang="en-US" dirty="0" smtClean="0"/>
              <a:t>The second virial coefficient (</a:t>
            </a:r>
            <a:r>
              <a:rPr lang="en-US" i="1" dirty="0" smtClean="0"/>
              <a:t>A</a:t>
            </a:r>
            <a:r>
              <a:rPr lang="en-US" baseline="-25000" dirty="0" smtClean="0"/>
              <a:t>2</a:t>
            </a:r>
            <a:r>
              <a:rPr lang="en-US" dirty="0" smtClean="0"/>
              <a:t>) is a thermodynamic term which is indicative of non-specific solvent - solute interactions.</a:t>
            </a:r>
          </a:p>
          <a:p>
            <a:pPr marL="360713" indent="-181188">
              <a:lnSpc>
                <a:spcPct val="100000"/>
              </a:lnSpc>
              <a:buFont typeface="Arial" pitchFamily="34" charset="0"/>
              <a:buChar char="•"/>
              <a:defRPr/>
            </a:pPr>
            <a:r>
              <a:rPr lang="en-US" dirty="0" smtClean="0"/>
              <a:t>If </a:t>
            </a:r>
            <a:r>
              <a:rPr lang="en-US" b="1" i="1" dirty="0" smtClean="0"/>
              <a:t>A</a:t>
            </a:r>
            <a:r>
              <a:rPr lang="en-US" b="1" baseline="-25000" dirty="0" smtClean="0"/>
              <a:t>2</a:t>
            </a:r>
            <a:r>
              <a:rPr lang="en-US" b="1" dirty="0" smtClean="0"/>
              <a:t> &gt; 0</a:t>
            </a:r>
            <a:r>
              <a:rPr lang="en-US" dirty="0" smtClean="0"/>
              <a:t>:  The solvent is a “good” solvent for the given polymer.</a:t>
            </a:r>
          </a:p>
          <a:p>
            <a:pPr marL="360713" indent="-181188">
              <a:lnSpc>
                <a:spcPct val="100000"/>
              </a:lnSpc>
              <a:buFont typeface="Arial" pitchFamily="34" charset="0"/>
              <a:buChar char="•"/>
              <a:defRPr/>
            </a:pPr>
            <a:r>
              <a:rPr lang="en-US" dirty="0" smtClean="0"/>
              <a:t>If </a:t>
            </a:r>
            <a:r>
              <a:rPr lang="en-US" b="1" i="1" dirty="0" smtClean="0"/>
              <a:t>A</a:t>
            </a:r>
            <a:r>
              <a:rPr lang="en-US" b="1" baseline="-25000" dirty="0" smtClean="0"/>
              <a:t>2</a:t>
            </a:r>
            <a:r>
              <a:rPr lang="en-US" b="1" dirty="0" smtClean="0"/>
              <a:t> = 0</a:t>
            </a:r>
            <a:r>
              <a:rPr lang="en-US" dirty="0" smtClean="0"/>
              <a:t>:  The solvent is known as a “theta solvent” or an “ideal” solvent.  The solvent is neither a good solvent nor a poor solvent. In a theta solvent the radius of a random coil polymer is the same as the radius would be for the pure polymer.  </a:t>
            </a:r>
          </a:p>
          <a:p>
            <a:pPr marL="360713" indent="-181188">
              <a:lnSpc>
                <a:spcPct val="100000"/>
              </a:lnSpc>
              <a:buFont typeface="Arial" pitchFamily="34" charset="0"/>
              <a:buChar char="•"/>
              <a:defRPr/>
            </a:pPr>
            <a:r>
              <a:rPr lang="en-US" dirty="0" smtClean="0"/>
              <a:t>If </a:t>
            </a:r>
            <a:r>
              <a:rPr lang="en-US" b="1" i="1" dirty="0" smtClean="0"/>
              <a:t>A</a:t>
            </a:r>
            <a:r>
              <a:rPr lang="en-US" b="1" baseline="-25000" dirty="0" smtClean="0"/>
              <a:t>2</a:t>
            </a:r>
            <a:r>
              <a:rPr lang="en-US" b="1" dirty="0" smtClean="0"/>
              <a:t> &lt; 0</a:t>
            </a:r>
            <a:r>
              <a:rPr lang="en-US" dirty="0" smtClean="0"/>
              <a:t>:  The solvent is a poor solvent for the given polymer.  The polymer may precipitate from the solution if </a:t>
            </a:r>
            <a:r>
              <a:rPr lang="en-US" i="1" dirty="0" smtClean="0"/>
              <a:t>A</a:t>
            </a:r>
            <a:r>
              <a:rPr lang="en-US" baseline="-25000" dirty="0" smtClean="0"/>
              <a:t>2</a:t>
            </a:r>
            <a:r>
              <a:rPr lang="en-US" dirty="0" smtClean="0"/>
              <a:t> is a large negative number.</a:t>
            </a:r>
          </a:p>
          <a:p>
            <a:pPr>
              <a:lnSpc>
                <a:spcPct val="100000"/>
              </a:lnSpc>
              <a:defRPr/>
            </a:pPr>
            <a:r>
              <a:rPr lang="en-US" dirty="0" smtClean="0"/>
              <a:t>Note that the value of the particle scattering function (or form factor), </a:t>
            </a:r>
            <a:r>
              <a:rPr lang="en-US" i="1" dirty="0" smtClean="0"/>
              <a:t>P</a:t>
            </a:r>
            <a:r>
              <a:rPr lang="en-US" dirty="0" smtClean="0"/>
              <a:t>(</a:t>
            </a:r>
            <a:r>
              <a:rPr lang="en-US" dirty="0" smtClean="0">
                <a:sym typeface="Symbol" pitchFamily="18" charset="2"/>
              </a:rPr>
              <a:t>),</a:t>
            </a:r>
            <a:r>
              <a:rPr lang="en-US" dirty="0" smtClean="0"/>
              <a:t> at zero degrees is 1.0.  In other words, at zero scattering angle there is no attenuation of the scattering intensity due to the size of the polymer.</a:t>
            </a:r>
          </a:p>
          <a:p>
            <a:pPr>
              <a:lnSpc>
                <a:spcPct val="100000"/>
              </a:lnSpc>
              <a:defRPr/>
            </a:pPr>
            <a:endParaRPr lang="en-US" u="sng" dirty="0" smtClean="0"/>
          </a:p>
          <a:p>
            <a:pPr>
              <a:lnSpc>
                <a:spcPct val="100000"/>
              </a:lnSpc>
              <a:defRPr/>
            </a:pPr>
            <a:r>
              <a:rPr lang="en-US" u="sng" dirty="0" smtClean="0"/>
              <a:t>Key Ideas</a:t>
            </a:r>
            <a:endParaRPr lang="en-US" dirty="0" smtClean="0"/>
          </a:p>
          <a:p>
            <a:pPr marL="176201" indent="-176201">
              <a:lnSpc>
                <a:spcPct val="100000"/>
              </a:lnSpc>
              <a:buFontTx/>
              <a:buChar char="•"/>
              <a:defRPr/>
            </a:pPr>
            <a:r>
              <a:rPr lang="en-US" b="1" dirty="0" smtClean="0"/>
              <a:t>Second virial coefficient </a:t>
            </a:r>
            <a:r>
              <a:rPr lang="en-US" b="1" i="1" dirty="0" smtClean="0"/>
              <a:t>A</a:t>
            </a:r>
            <a:r>
              <a:rPr lang="en-US" b="1" baseline="-25000" dirty="0" smtClean="0"/>
              <a:t>2</a:t>
            </a:r>
            <a:r>
              <a:rPr lang="en-US" dirty="0" smtClean="0"/>
              <a:t>  -  The second term in the virial expansion of the osmotic pressure. </a:t>
            </a:r>
            <a:r>
              <a:rPr lang="en-US" i="1" dirty="0" smtClean="0"/>
              <a:t>A</a:t>
            </a:r>
            <a:r>
              <a:rPr lang="en-US" baseline="-25000" dirty="0" smtClean="0"/>
              <a:t>2</a:t>
            </a:r>
            <a:r>
              <a:rPr lang="en-US" dirty="0" smtClean="0"/>
              <a:t> is a measure of the solute-solvent interaction. </a:t>
            </a:r>
            <a:r>
              <a:rPr lang="en-US" i="1" dirty="0" smtClean="0"/>
              <a:t>A</a:t>
            </a:r>
            <a:r>
              <a:rPr lang="en-US" baseline="-25000" dirty="0" smtClean="0"/>
              <a:t>2</a:t>
            </a:r>
            <a:r>
              <a:rPr lang="en-US" dirty="0" smtClean="0"/>
              <a:t> enters the light scattering equation as a correction factor for concentration effects; at higher concentrations, coherent </a:t>
            </a:r>
            <a:r>
              <a:rPr lang="en-US" i="1" dirty="0" smtClean="0"/>
              <a:t>intermolecular</a:t>
            </a:r>
            <a:r>
              <a:rPr lang="en-US" dirty="0" smtClean="0"/>
              <a:t> scattering affects the scattered light intensity.</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5"/>
          <p:cNvSpPr>
            <a:spLocks noGrp="1" noChangeArrowheads="1"/>
          </p:cNvSpPr>
          <p:nvPr>
            <p:ph type="sldNum" sz="quarter" idx="5"/>
          </p:nvPr>
        </p:nvSpPr>
        <p:spPr>
          <a:noFill/>
        </p:spPr>
        <p:txBody>
          <a:bodyPr/>
          <a:lstStyle/>
          <a:p>
            <a:fld id="{6762E85E-9EFA-4FBF-943E-6032BD7F8A88}" type="slidenum">
              <a:rPr lang="en-US">
                <a:cs typeface="Arial" charset="0"/>
              </a:rPr>
              <a:pPr/>
              <a:t>2</a:t>
            </a:fld>
            <a:endParaRPr lang="en-US">
              <a:cs typeface="Arial" charset="0"/>
            </a:endParaRPr>
          </a:p>
        </p:txBody>
      </p:sp>
      <p:sp>
        <p:nvSpPr>
          <p:cNvPr id="84994" name="Rectangle 2"/>
          <p:cNvSpPr>
            <a:spLocks noGrp="1" noRot="1" noChangeAspect="1" noChangeArrowheads="1" noTextEdit="1"/>
          </p:cNvSpPr>
          <p:nvPr>
            <p:ph type="sldImg"/>
          </p:nvPr>
        </p:nvSpPr>
        <p:spPr>
          <a:ln/>
        </p:spPr>
      </p:sp>
      <p:sp>
        <p:nvSpPr>
          <p:cNvPr id="35845" name="Rectangle 3"/>
          <p:cNvSpPr>
            <a:spLocks noGrp="1" noChangeArrowheads="1"/>
          </p:cNvSpPr>
          <p:nvPr>
            <p:ph type="body" idx="1"/>
          </p:nvPr>
        </p:nvSpPr>
        <p:spPr>
          <a:ln/>
        </p:spPr>
        <p:txBody>
          <a:bodyPr/>
          <a:lstStyle/>
          <a:p>
            <a:pPr>
              <a:defRPr/>
            </a:pPr>
            <a:r>
              <a:rPr lang="en-US" u="sng" dirty="0" smtClean="0"/>
              <a:t>Notes:</a:t>
            </a:r>
            <a:r>
              <a:rPr lang="en-US" dirty="0" smtClean="0"/>
              <a:t>  </a:t>
            </a:r>
          </a:p>
          <a:p>
            <a:pPr marL="179525" indent="-179525">
              <a:lnSpc>
                <a:spcPct val="100000"/>
              </a:lnSpc>
              <a:buFont typeface="Arial" pitchFamily="34" charset="0"/>
              <a:buChar char="•"/>
              <a:defRPr/>
            </a:pPr>
            <a:r>
              <a:rPr lang="en-US" dirty="0" smtClean="0"/>
              <a:t>This lecture is intended to provide a general overview of light scattering theory and its use in the laboratory to characterize macromolecules.  It is meant to provide simple physical pictures for how light scattering works, without going into all of the physics.  </a:t>
            </a:r>
          </a:p>
          <a:p>
            <a:pPr marL="179525" indent="-179525">
              <a:lnSpc>
                <a:spcPct val="100000"/>
              </a:lnSpc>
              <a:buFont typeface="Arial" pitchFamily="34" charset="0"/>
              <a:buChar char="•"/>
              <a:defRPr/>
            </a:pPr>
            <a:r>
              <a:rPr lang="en-US" dirty="0" smtClean="0"/>
              <a:t>For more detailed information and additional references, please consult the review article (in your notebook) by Dr. Phillip Wyatt, “Light scattering and the absolute characterization of macromolecules,” Analytica Chimica Acta </a:t>
            </a:r>
            <a:r>
              <a:rPr lang="en-US" b="1" dirty="0" smtClean="0"/>
              <a:t>272</a:t>
            </a:r>
            <a:r>
              <a:rPr lang="en-US" dirty="0" smtClean="0"/>
              <a:t>, 1-40 (1993).</a:t>
            </a:r>
            <a:endParaRPr lang="en-US" u="sng"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7"/>
          <p:cNvSpPr>
            <a:spLocks noGrp="1" noChangeArrowheads="1"/>
          </p:cNvSpPr>
          <p:nvPr>
            <p:ph type="sldNum" sz="quarter" idx="5"/>
          </p:nvPr>
        </p:nvSpPr>
        <p:spPr>
          <a:noFill/>
        </p:spPr>
        <p:txBody>
          <a:bodyPr/>
          <a:lstStyle/>
          <a:p>
            <a:fld id="{B23B153B-F72D-4742-A073-C7CA5E76476C}" type="slidenum">
              <a:rPr lang="en-US">
                <a:cs typeface="Arial" charset="0"/>
              </a:rPr>
              <a:pPr/>
              <a:t>20</a:t>
            </a:fld>
            <a:endParaRPr lang="en-US">
              <a:cs typeface="Arial" charset="0"/>
            </a:endParaRPr>
          </a:p>
        </p:txBody>
      </p:sp>
      <p:sp>
        <p:nvSpPr>
          <p:cNvPr id="123906" name="Slide Image Placeholder 1"/>
          <p:cNvSpPr>
            <a:spLocks noGrp="1" noRot="1" noChangeAspect="1" noTextEdit="1"/>
          </p:cNvSpPr>
          <p:nvPr>
            <p:ph type="sldImg"/>
          </p:nvPr>
        </p:nvSpPr>
        <p:spPr>
          <a:ln/>
        </p:spPr>
      </p:sp>
      <p:sp>
        <p:nvSpPr>
          <p:cNvPr id="4100" name="Notes Placeholder 2"/>
          <p:cNvSpPr>
            <a:spLocks noGrp="1"/>
          </p:cNvSpPr>
          <p:nvPr>
            <p:ph type="body" idx="1"/>
          </p:nvPr>
        </p:nvSpPr>
        <p:spPr>
          <a:ln/>
        </p:spPr>
        <p:txBody>
          <a:bodyPr>
            <a:noAutofit/>
          </a:bodyPr>
          <a:lstStyle/>
          <a:p>
            <a:pPr eaLnBrk="1" hangingPunct="1">
              <a:spcBef>
                <a:spcPct val="0"/>
              </a:spcBef>
              <a:defRPr/>
            </a:pPr>
            <a:r>
              <a:rPr lang="en-US" u="sng" dirty="0" smtClean="0"/>
              <a:t>Notes:</a:t>
            </a:r>
          </a:p>
          <a:p>
            <a:pPr marL="182850" indent="-182850" eaLnBrk="1" hangingPunct="1">
              <a:lnSpc>
                <a:spcPct val="100000"/>
              </a:lnSpc>
              <a:spcBef>
                <a:spcPts val="314"/>
              </a:spcBef>
              <a:buFont typeface="Arial" pitchFamily="34" charset="0"/>
              <a:buChar char="•"/>
              <a:defRPr/>
            </a:pPr>
            <a:r>
              <a:rPr lang="en-US" dirty="0" smtClean="0"/>
              <a:t>As concentration increases, the solution becomes less ideal: Typically the virial expansion is employed to describe thermodynamic non-ideality, just as in the formula for osmotic pressure. The first-order correction, known as the second virial coefficient and denoted by ‘A</a:t>
            </a:r>
            <a:r>
              <a:rPr lang="en-US" baseline="-25000" dirty="0" smtClean="0"/>
              <a:t>2</a:t>
            </a:r>
            <a:r>
              <a:rPr lang="en-US" dirty="0" smtClean="0"/>
              <a:t>’, ‘B</a:t>
            </a:r>
            <a:r>
              <a:rPr lang="en-US" baseline="-25000" dirty="0" smtClean="0"/>
              <a:t>22</a:t>
            </a:r>
            <a:r>
              <a:rPr lang="en-US" dirty="0" smtClean="0"/>
              <a:t>’ or ‘SVC’, is the primary parameter of interest. As concentrations get even higher, one finds that more terms are required to fully fit the data and describe the system (A</a:t>
            </a:r>
            <a:r>
              <a:rPr lang="en-US" baseline="-25000" dirty="0" smtClean="0"/>
              <a:t>3</a:t>
            </a:r>
            <a:r>
              <a:rPr lang="en-US" dirty="0" smtClean="0"/>
              <a:t>, etc.).</a:t>
            </a:r>
          </a:p>
          <a:p>
            <a:pPr marL="182850" indent="-182850" eaLnBrk="1" hangingPunct="1">
              <a:lnSpc>
                <a:spcPct val="100000"/>
              </a:lnSpc>
              <a:spcBef>
                <a:spcPts val="314"/>
              </a:spcBef>
              <a:buFont typeface="Arial" pitchFamily="34" charset="0"/>
              <a:buChar char="•"/>
              <a:defRPr/>
            </a:pPr>
            <a:r>
              <a:rPr lang="en-US" dirty="0" smtClean="0"/>
              <a:t>A</a:t>
            </a:r>
            <a:r>
              <a:rPr lang="en-US" baseline="-25000" dirty="0" smtClean="0"/>
              <a:t>2</a:t>
            </a:r>
            <a:r>
              <a:rPr lang="en-US" dirty="0" smtClean="0"/>
              <a:t> is a useful quantity for characterizing non-specific interactions in a solute-solvent system. These interactions are typically analyzed via batch measurements with sample concentrations at or above a few mg/mL – significantly higher than normally encountered in SEC-MALS or FFF-MALS.</a:t>
            </a:r>
          </a:p>
          <a:p>
            <a:pPr marL="182850" indent="-182850" eaLnBrk="1" hangingPunct="1">
              <a:lnSpc>
                <a:spcPct val="100000"/>
              </a:lnSpc>
              <a:spcBef>
                <a:spcPts val="314"/>
              </a:spcBef>
              <a:buFont typeface="Arial" pitchFamily="34" charset="0"/>
              <a:buChar char="•"/>
              <a:defRPr/>
            </a:pPr>
            <a:r>
              <a:rPr lang="en-US" dirty="0" smtClean="0"/>
              <a:t>The relative magnitude of the deviation from ideal behavior constitutes the Light Scattering Figure of Merit (LS-FOM) and is calculated as LS-FOM=|2A</a:t>
            </a:r>
            <a:r>
              <a:rPr lang="en-US" baseline="-25000" dirty="0" smtClean="0"/>
              <a:t>2</a:t>
            </a:r>
            <a:r>
              <a:rPr lang="en-US" dirty="0" smtClean="0"/>
              <a:t>Mc|. LS-FOM is a unit-less fraction that reflects the contribution of A</a:t>
            </a:r>
            <a:r>
              <a:rPr lang="en-US" baseline="-25000" dirty="0" smtClean="0"/>
              <a:t>2</a:t>
            </a:r>
            <a:r>
              <a:rPr lang="en-US" dirty="0" smtClean="0"/>
              <a:t> to the total scattering signal, and is particularly useful in determining whether or not any particular concentration range is appropriate for measuring A</a:t>
            </a:r>
            <a:r>
              <a:rPr lang="en-US" baseline="-25000" dirty="0" smtClean="0"/>
              <a:t>2</a:t>
            </a:r>
            <a:r>
              <a:rPr lang="en-US" dirty="0" smtClean="0"/>
              <a:t>.</a:t>
            </a:r>
          </a:p>
          <a:p>
            <a:pPr marL="182850" indent="-182850" eaLnBrk="1" hangingPunct="1">
              <a:lnSpc>
                <a:spcPct val="100000"/>
              </a:lnSpc>
              <a:spcBef>
                <a:spcPts val="314"/>
              </a:spcBef>
              <a:buFont typeface="Arial" pitchFamily="34" charset="0"/>
              <a:buChar char="•"/>
              <a:defRPr/>
            </a:pPr>
            <a:endParaRPr lang="en-US" dirty="0" smtClean="0"/>
          </a:p>
          <a:p>
            <a:pPr marL="182850" indent="-182850" eaLnBrk="1" hangingPunct="1">
              <a:lnSpc>
                <a:spcPct val="100000"/>
              </a:lnSpc>
              <a:spcBef>
                <a:spcPts val="314"/>
              </a:spcBef>
              <a:defRPr/>
            </a:pPr>
            <a:r>
              <a:rPr lang="en-US" u="sng" dirty="0" smtClean="0"/>
              <a:t>Key Ideas:</a:t>
            </a:r>
          </a:p>
          <a:p>
            <a:pPr marL="182850" indent="-182850" eaLnBrk="1" hangingPunct="1">
              <a:lnSpc>
                <a:spcPct val="100000"/>
              </a:lnSpc>
              <a:spcBef>
                <a:spcPts val="314"/>
              </a:spcBef>
              <a:buFont typeface="Arial" pitchFamily="34" charset="0"/>
              <a:buChar char="•"/>
              <a:defRPr/>
            </a:pPr>
            <a:r>
              <a:rPr lang="en-US" b="1" dirty="0" smtClean="0"/>
              <a:t>Light Scattering Figure of Merit (LS-FOM)</a:t>
            </a:r>
            <a:r>
              <a:rPr lang="en-US" dirty="0" smtClean="0"/>
              <a:t> – The fraction of the light scattering signal due to non-ideal interactions (A</a:t>
            </a:r>
            <a:r>
              <a:rPr lang="en-US" baseline="-25000" dirty="0" smtClean="0"/>
              <a:t>2</a:t>
            </a:r>
            <a:r>
              <a:rPr lang="en-US" dirty="0" smtClean="0"/>
              <a:t>). If the LS-FOM is 0.1, 10% of the LS signal is due to non-ideal interaction and 90% of the signal is due to the non-interaction term (molar mass and form factor).</a:t>
            </a:r>
          </a:p>
          <a:p>
            <a:pPr eaLnBrk="1" hangingPunct="1">
              <a:lnSpc>
                <a:spcPct val="100000"/>
              </a:lnSpc>
              <a:spcBef>
                <a:spcPct val="0"/>
              </a:spcBef>
              <a:defRPr/>
            </a:pPr>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5"/>
          <p:cNvSpPr>
            <a:spLocks noGrp="1" noChangeArrowheads="1"/>
          </p:cNvSpPr>
          <p:nvPr>
            <p:ph type="sldNum" sz="quarter" idx="5"/>
          </p:nvPr>
        </p:nvSpPr>
        <p:spPr>
          <a:noFill/>
        </p:spPr>
        <p:txBody>
          <a:bodyPr/>
          <a:lstStyle/>
          <a:p>
            <a:fld id="{664A0332-538C-4AEE-88F5-187C5E87AF34}" type="slidenum">
              <a:rPr lang="en-US">
                <a:cs typeface="Arial" charset="0"/>
              </a:rPr>
              <a:pPr/>
              <a:t>21</a:t>
            </a:fld>
            <a:endParaRPr lang="en-US">
              <a:cs typeface="Arial" charset="0"/>
            </a:endParaRPr>
          </a:p>
        </p:txBody>
      </p:sp>
      <p:sp>
        <p:nvSpPr>
          <p:cNvPr id="125954" name="Rectangle 2"/>
          <p:cNvSpPr>
            <a:spLocks noGrp="1" noRot="1" noChangeAspect="1" noChangeArrowheads="1" noTextEdit="1"/>
          </p:cNvSpPr>
          <p:nvPr>
            <p:ph type="sldImg"/>
          </p:nvPr>
        </p:nvSpPr>
        <p:spPr>
          <a:ln/>
        </p:spPr>
      </p:sp>
      <p:sp>
        <p:nvSpPr>
          <p:cNvPr id="50181" name="Rectangle 4"/>
          <p:cNvSpPr>
            <a:spLocks noGrp="1" noChangeArrowheads="1"/>
          </p:cNvSpPr>
          <p:nvPr>
            <p:ph type="body" idx="1"/>
          </p:nvPr>
        </p:nvSpPr>
        <p:spPr>
          <a:ln/>
        </p:spPr>
        <p:txBody>
          <a:bodyPr/>
          <a:lstStyle/>
          <a:p>
            <a:pPr>
              <a:defRPr/>
            </a:pPr>
            <a:r>
              <a:rPr lang="en-US" u="sng" dirty="0" smtClean="0"/>
              <a:t>Notes:</a:t>
            </a:r>
            <a:r>
              <a:rPr lang="en-US" dirty="0" smtClean="0"/>
              <a:t>  </a:t>
            </a:r>
          </a:p>
          <a:p>
            <a:pPr marL="179525" indent="-179525">
              <a:lnSpc>
                <a:spcPct val="100000"/>
              </a:lnSpc>
              <a:buFont typeface="Arial" pitchFamily="34" charset="0"/>
              <a:buChar char="•"/>
              <a:defRPr/>
            </a:pPr>
            <a:r>
              <a:rPr lang="en-US" b="1" dirty="0" smtClean="0"/>
              <a:t>Toluene</a:t>
            </a:r>
            <a:r>
              <a:rPr lang="en-US" dirty="0" smtClean="0"/>
              <a:t> is recommended to calibrate both the DAWN and the miniDAWN. The calibration constant determined using toluene is valid for use with any solvent. </a:t>
            </a:r>
          </a:p>
          <a:p>
            <a:pPr marL="179525" indent="-179525">
              <a:lnSpc>
                <a:spcPct val="100000"/>
              </a:lnSpc>
              <a:buFont typeface="Arial" pitchFamily="34" charset="0"/>
              <a:buChar char="•"/>
              <a:defRPr/>
            </a:pPr>
            <a:r>
              <a:rPr lang="en-US" dirty="0" smtClean="0"/>
              <a:t>Toluene is used for calibration because it has </a:t>
            </a:r>
            <a:r>
              <a:rPr lang="en-US" u="sng" dirty="0" smtClean="0"/>
              <a:t>a relatively large, well known  Rayleigh ratio</a:t>
            </a:r>
            <a:r>
              <a:rPr lang="en-US" dirty="0" smtClean="0"/>
              <a:t> (toluene scatters a higher percentage of the incident light than most other common solvents).  It is also close to the refractive index of glass (minimizes stray light) </a:t>
            </a:r>
            <a:r>
              <a:rPr lang="en-US" dirty="0" err="1" smtClean="0"/>
              <a:t>andit</a:t>
            </a:r>
            <a:r>
              <a:rPr lang="en-US" dirty="0" smtClean="0"/>
              <a:t> is also readily available in pure grades.</a:t>
            </a:r>
          </a:p>
          <a:p>
            <a:pPr marL="179525" indent="-179525">
              <a:lnSpc>
                <a:spcPct val="100000"/>
              </a:lnSpc>
              <a:buFont typeface="Arial" pitchFamily="34" charset="0"/>
              <a:buChar char="•"/>
              <a:defRPr/>
            </a:pPr>
            <a:r>
              <a:rPr lang="en-US" dirty="0" smtClean="0"/>
              <a:t>Toluene is recommended for calibration </a:t>
            </a:r>
            <a:r>
              <a:rPr lang="en-US" i="1" dirty="0" smtClean="0"/>
              <a:t>regardless</a:t>
            </a:r>
            <a:r>
              <a:rPr lang="en-US" dirty="0" smtClean="0"/>
              <a:t> of the solvent to be used in the actual light scattering experiment. Toluene should be used for calibration even if the molar mass of polymer will be determined in water.</a:t>
            </a:r>
          </a:p>
          <a:p>
            <a:pPr marL="179525" indent="-179525">
              <a:lnSpc>
                <a:spcPct val="100000"/>
              </a:lnSpc>
              <a:buFont typeface="Arial" pitchFamily="34" charset="0"/>
              <a:buChar char="•"/>
              <a:defRPr/>
            </a:pPr>
            <a:r>
              <a:rPr lang="en-US" dirty="0" smtClean="0"/>
              <a:t>Only the 90 degree detector is calibrated. Recalibration of the DAWN or MiniDAWN is recommended every 6-12 months.</a:t>
            </a:r>
          </a:p>
          <a:p>
            <a:pPr marL="179525" indent="-179525">
              <a:lnSpc>
                <a:spcPct val="100000"/>
              </a:lnSpc>
              <a:buFont typeface="Arial" pitchFamily="34" charset="0"/>
              <a:buChar char="•"/>
              <a:defRPr/>
            </a:pPr>
            <a:r>
              <a:rPr lang="en-US" dirty="0" smtClean="0"/>
              <a:t>Read the theory section of the ASTRA Software manual for a detailed discussion of calibration.  Calibration considers not only the 90 degree detector sensitivity, but also incorporates the geometrical scattering volume, solid angle corrections, and the reflective losses (Fresnel Factor) at the glass surfaces.</a:t>
            </a:r>
          </a:p>
          <a:p>
            <a:pPr>
              <a:defRPr/>
            </a:pPr>
            <a:endParaRPr lang="en-US" u="sng" dirty="0" smtClean="0"/>
          </a:p>
          <a:p>
            <a:pPr>
              <a:defRPr/>
            </a:pPr>
            <a:r>
              <a:rPr lang="en-US" u="sng" dirty="0" smtClean="0"/>
              <a:t>Key Ideas</a:t>
            </a:r>
            <a:endParaRPr lang="en-US" dirty="0" smtClean="0"/>
          </a:p>
          <a:p>
            <a:pPr marL="176201" indent="-176201">
              <a:lnSpc>
                <a:spcPct val="100000"/>
              </a:lnSpc>
              <a:buFontTx/>
              <a:buChar char="•"/>
              <a:defRPr/>
            </a:pPr>
            <a:r>
              <a:rPr lang="en-US" b="1" dirty="0" smtClean="0"/>
              <a:t>Calibration</a:t>
            </a:r>
            <a:r>
              <a:rPr lang="en-US" dirty="0" smtClean="0"/>
              <a:t>  - The process of converting the raw detector voltage at 90 degrees to the measured intensity of scattered light.  Toluene is recommended for calibration </a:t>
            </a:r>
            <a:r>
              <a:rPr lang="en-US" i="1" dirty="0" smtClean="0"/>
              <a:t>regardless</a:t>
            </a:r>
            <a:r>
              <a:rPr lang="en-US" dirty="0" smtClean="0"/>
              <a:t> of the solvent to be used in the experiment.</a:t>
            </a:r>
            <a:endParaRPr lang="en-US" b="1"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Rectangle 5"/>
          <p:cNvSpPr>
            <a:spLocks noGrp="1" noChangeArrowheads="1"/>
          </p:cNvSpPr>
          <p:nvPr>
            <p:ph type="sldNum" sz="quarter" idx="5"/>
          </p:nvPr>
        </p:nvSpPr>
        <p:spPr>
          <a:noFill/>
        </p:spPr>
        <p:txBody>
          <a:bodyPr/>
          <a:lstStyle/>
          <a:p>
            <a:fld id="{7D71C618-FDA2-4D9F-B585-AE3A3ED7FE0C}" type="slidenum">
              <a:rPr lang="en-US">
                <a:cs typeface="Arial" charset="0"/>
              </a:rPr>
              <a:pPr/>
              <a:t>22</a:t>
            </a:fld>
            <a:endParaRPr lang="en-US">
              <a:cs typeface="Arial" charset="0"/>
            </a:endParaRPr>
          </a:p>
        </p:txBody>
      </p:sp>
      <p:sp>
        <p:nvSpPr>
          <p:cNvPr id="128002" name="Rectangle 2"/>
          <p:cNvSpPr>
            <a:spLocks noGrp="1" noRot="1" noChangeAspect="1" noChangeArrowheads="1" noTextEdit="1"/>
          </p:cNvSpPr>
          <p:nvPr>
            <p:ph type="sldImg"/>
          </p:nvPr>
        </p:nvSpPr>
        <p:spPr>
          <a:ln/>
        </p:spPr>
      </p:sp>
      <p:sp>
        <p:nvSpPr>
          <p:cNvPr id="51205" name="Rectangle 4"/>
          <p:cNvSpPr>
            <a:spLocks noGrp="1" noChangeArrowheads="1"/>
          </p:cNvSpPr>
          <p:nvPr>
            <p:ph type="body" idx="1"/>
          </p:nvPr>
        </p:nvSpPr>
        <p:spPr>
          <a:xfrm>
            <a:off x="975360" y="4559587"/>
            <a:ext cx="5364480" cy="4559586"/>
          </a:xfrm>
          <a:ln/>
        </p:spPr>
        <p:txBody>
          <a:bodyPr/>
          <a:lstStyle/>
          <a:p>
            <a:pPr>
              <a:defRPr/>
            </a:pPr>
            <a:r>
              <a:rPr lang="en-US" u="sng" dirty="0" smtClean="0"/>
              <a:t>Notes:</a:t>
            </a:r>
            <a:r>
              <a:rPr lang="en-US" dirty="0" smtClean="0"/>
              <a:t>  </a:t>
            </a:r>
          </a:p>
          <a:p>
            <a:pPr marL="179525" indent="-179525">
              <a:lnSpc>
                <a:spcPct val="100000"/>
              </a:lnSpc>
              <a:buFont typeface="Arial" pitchFamily="34" charset="0"/>
              <a:buChar char="•"/>
              <a:defRPr/>
            </a:pPr>
            <a:r>
              <a:rPr lang="en-US" dirty="0" smtClean="0"/>
              <a:t>The photodiode detectors at all scattering angles (other than 90°) are normalized relative to the 90° detector using an isotropic scatterer (a polymer with a size small enough that the scattering intensities are identical at all scattering angles). </a:t>
            </a:r>
          </a:p>
          <a:p>
            <a:pPr marL="179525" indent="-179525">
              <a:lnSpc>
                <a:spcPct val="100000"/>
              </a:lnSpc>
              <a:buFont typeface="Arial" pitchFamily="34" charset="0"/>
              <a:buChar char="•"/>
              <a:defRPr/>
            </a:pPr>
            <a:r>
              <a:rPr lang="en-US" dirty="0" smtClean="0"/>
              <a:t>The </a:t>
            </a:r>
            <a:r>
              <a:rPr lang="en-US" i="1" dirty="0" smtClean="0"/>
              <a:t>r</a:t>
            </a:r>
            <a:r>
              <a:rPr lang="en-US" i="1" baseline="-25000" dirty="0" smtClean="0"/>
              <a:t>g</a:t>
            </a:r>
            <a:r>
              <a:rPr lang="en-US" dirty="0" smtClean="0"/>
              <a:t> of the polymer should be less than 10 nm:  </a:t>
            </a:r>
          </a:p>
          <a:p>
            <a:pPr marL="666571" lvl="1" indent="-179525">
              <a:lnSpc>
                <a:spcPct val="100000"/>
              </a:lnSpc>
              <a:buFont typeface="Arial" pitchFamily="34" charset="0"/>
              <a:buChar char="•"/>
              <a:defRPr/>
            </a:pPr>
            <a:r>
              <a:rPr lang="en-US" dirty="0" smtClean="0"/>
              <a:t>A 30 kDa (or less) narrow distribution polystyrene standard (</a:t>
            </a:r>
            <a:r>
              <a:rPr lang="en-US" i="1" dirty="0" smtClean="0"/>
              <a:t>r</a:t>
            </a:r>
            <a:r>
              <a:rPr lang="en-US" i="1" baseline="-25000" dirty="0" smtClean="0"/>
              <a:t>g</a:t>
            </a:r>
            <a:r>
              <a:rPr lang="en-US" dirty="0" smtClean="0"/>
              <a:t> = 6 nm for </a:t>
            </a:r>
            <a:br>
              <a:rPr lang="en-US" dirty="0" smtClean="0"/>
            </a:br>
            <a:r>
              <a:rPr lang="en-US" dirty="0" smtClean="0"/>
              <a:t>30 kDa) works well for organic solvents.  </a:t>
            </a:r>
          </a:p>
          <a:p>
            <a:pPr marL="666571" lvl="1" indent="-179525">
              <a:lnSpc>
                <a:spcPct val="100000"/>
              </a:lnSpc>
              <a:buFont typeface="Arial" pitchFamily="34" charset="0"/>
              <a:buChar char="•"/>
              <a:defRPr/>
            </a:pPr>
            <a:r>
              <a:rPr lang="en-US" dirty="0" smtClean="0"/>
              <a:t>Dextran with </a:t>
            </a:r>
            <a:r>
              <a:rPr lang="en-US" i="1" dirty="0" smtClean="0"/>
              <a:t>M</a:t>
            </a:r>
            <a:r>
              <a:rPr lang="en-US" dirty="0" smtClean="0"/>
              <a:t> equal to or less than 30 kDa works for aqueous microbatch or SEC/MALS.  </a:t>
            </a:r>
          </a:p>
          <a:p>
            <a:pPr marL="666571" lvl="1" indent="-179525">
              <a:lnSpc>
                <a:spcPct val="100000"/>
              </a:lnSpc>
              <a:buFont typeface="Arial" pitchFamily="34" charset="0"/>
              <a:buChar char="•"/>
              <a:defRPr/>
            </a:pPr>
            <a:r>
              <a:rPr lang="en-US" dirty="0" smtClean="0"/>
              <a:t>Bovine serum albumin (BSA) with </a:t>
            </a:r>
            <a:r>
              <a:rPr lang="en-US" i="1" dirty="0" smtClean="0"/>
              <a:t>M</a:t>
            </a:r>
            <a:r>
              <a:rPr lang="en-US" dirty="0" smtClean="0"/>
              <a:t> ~ 66 kDa (</a:t>
            </a:r>
            <a:r>
              <a:rPr lang="en-US" i="1" dirty="0" smtClean="0"/>
              <a:t>r</a:t>
            </a:r>
            <a:r>
              <a:rPr lang="en-US" i="1" baseline="-25000" dirty="0" smtClean="0"/>
              <a:t>g</a:t>
            </a:r>
            <a:r>
              <a:rPr lang="en-US" dirty="0" smtClean="0"/>
              <a:t> = 2 nm) works well with aqueous solvents in SEC/MALS work.  </a:t>
            </a:r>
          </a:p>
          <a:p>
            <a:pPr marL="179525" indent="-179525">
              <a:lnSpc>
                <a:spcPct val="100000"/>
              </a:lnSpc>
              <a:buFont typeface="Arial" pitchFamily="34" charset="0"/>
              <a:buChar char="•"/>
              <a:defRPr/>
            </a:pPr>
            <a:r>
              <a:rPr lang="en-US" dirty="0" smtClean="0"/>
              <a:t>Filter these samples through 0.02 </a:t>
            </a:r>
            <a:r>
              <a:rPr lang="el-GR" dirty="0" smtClean="0"/>
              <a:t>μ</a:t>
            </a:r>
            <a:r>
              <a:rPr lang="en-US" dirty="0" smtClean="0"/>
              <a:t>m media to eliminate any particulate matter present. Note that neither the molar mass nor the concentration need be known for the polymer used for normalization as long as it is an isotropic scatterer.</a:t>
            </a:r>
          </a:p>
          <a:p>
            <a:pPr marL="179525" indent="-179525">
              <a:lnSpc>
                <a:spcPct val="100000"/>
              </a:lnSpc>
              <a:buFont typeface="Arial" pitchFamily="34" charset="0"/>
              <a:buChar char="•"/>
              <a:defRPr/>
            </a:pPr>
            <a:r>
              <a:rPr lang="en-US" dirty="0" smtClean="0"/>
              <a:t>Since the actual scattering angle and the scattering volume seen by each of the photodiodes depend upon: </a:t>
            </a:r>
            <a:r>
              <a:rPr lang="en-US" i="1" dirty="0" err="1" smtClean="0"/>
              <a:t>i</a:t>
            </a:r>
            <a:r>
              <a:rPr lang="en-US" dirty="0" smtClean="0"/>
              <a:t>)  the refractive index of the solvent and </a:t>
            </a:r>
            <a:r>
              <a:rPr lang="en-US" i="1" dirty="0" smtClean="0"/>
              <a:t>ii</a:t>
            </a:r>
            <a:r>
              <a:rPr lang="en-US" dirty="0" smtClean="0"/>
              <a:t>) the refractive index of the flow cell glass, normalization must be performed in the solvent to be used in the light scattering experiment. </a:t>
            </a:r>
            <a:endParaRPr lang="en-US" u="sng" dirty="0" smtClean="0"/>
          </a:p>
          <a:p>
            <a:pPr>
              <a:spcBef>
                <a:spcPts val="1885"/>
              </a:spcBef>
              <a:defRPr/>
            </a:pPr>
            <a:r>
              <a:rPr lang="en-US" u="sng" dirty="0" smtClean="0"/>
              <a:t>Key Ideas</a:t>
            </a:r>
            <a:endParaRPr lang="en-US" dirty="0" smtClean="0"/>
          </a:p>
          <a:p>
            <a:pPr marL="176201" indent="-176201">
              <a:lnSpc>
                <a:spcPct val="100000"/>
              </a:lnSpc>
              <a:buFontTx/>
              <a:buChar char="•"/>
              <a:defRPr/>
            </a:pPr>
            <a:r>
              <a:rPr lang="en-US" b="1" dirty="0" smtClean="0"/>
              <a:t>Normalization</a:t>
            </a:r>
            <a:r>
              <a:rPr lang="en-US" dirty="0" smtClean="0"/>
              <a:t> – The process of relating the measured voltages at each detector to that of the 90° detector  (The normalization coefficient for the 90° detector is always 1.0). If you change solvents, you will need to renormalize in the new solvent.</a:t>
            </a:r>
          </a:p>
          <a:p>
            <a:pPr>
              <a:defRPr/>
            </a:pPr>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Rectangle 5"/>
          <p:cNvSpPr>
            <a:spLocks noGrp="1" noChangeArrowheads="1"/>
          </p:cNvSpPr>
          <p:nvPr>
            <p:ph type="sldNum" sz="quarter" idx="5"/>
          </p:nvPr>
        </p:nvSpPr>
        <p:spPr>
          <a:noFill/>
        </p:spPr>
        <p:txBody>
          <a:bodyPr/>
          <a:lstStyle/>
          <a:p>
            <a:fld id="{C44899FA-708D-4291-80E2-0B059DFDDDD8}" type="slidenum">
              <a:rPr lang="en-US">
                <a:cs typeface="Arial" charset="0"/>
              </a:rPr>
              <a:pPr/>
              <a:t>23</a:t>
            </a:fld>
            <a:endParaRPr lang="en-US">
              <a:cs typeface="Arial" charset="0"/>
            </a:endParaRPr>
          </a:p>
        </p:txBody>
      </p:sp>
      <p:sp>
        <p:nvSpPr>
          <p:cNvPr id="130050" name="Rectangle 2"/>
          <p:cNvSpPr>
            <a:spLocks noGrp="1" noRot="1" noChangeAspect="1" noChangeArrowheads="1" noTextEdit="1"/>
          </p:cNvSpPr>
          <p:nvPr>
            <p:ph type="sldImg"/>
          </p:nvPr>
        </p:nvSpPr>
        <p:spPr>
          <a:ln/>
        </p:spPr>
      </p:sp>
      <p:sp>
        <p:nvSpPr>
          <p:cNvPr id="52229" name="Rectangle 3"/>
          <p:cNvSpPr>
            <a:spLocks noGrp="1" noChangeArrowheads="1"/>
          </p:cNvSpPr>
          <p:nvPr>
            <p:ph type="body" idx="1"/>
          </p:nvPr>
        </p:nvSpPr>
        <p:spPr>
          <a:ln/>
        </p:spPr>
        <p:txBody>
          <a:bodyPr/>
          <a:lstStyle/>
          <a:p>
            <a:pPr marL="181188" indent="-181188" defTabSz="1020635">
              <a:defRPr/>
            </a:pPr>
            <a:r>
              <a:rPr lang="en-US" u="sng" dirty="0" smtClean="0"/>
              <a:t>Notes</a:t>
            </a:r>
            <a:r>
              <a:rPr lang="en-US" dirty="0" smtClean="0"/>
              <a:t>:  </a:t>
            </a:r>
          </a:p>
          <a:p>
            <a:pPr marL="181188" indent="-181188" defTabSz="1020635">
              <a:lnSpc>
                <a:spcPct val="100000"/>
              </a:lnSpc>
              <a:buFont typeface="Arial" pitchFamily="34" charset="0"/>
              <a:buChar char="•"/>
              <a:defRPr/>
            </a:pPr>
            <a:r>
              <a:rPr lang="en-US" dirty="0" smtClean="0"/>
              <a:t>In an online experiment, a fractionated sample is passed in series through the light scattering instrument and a concentration detector, such as an RI or UV instrument.  Since the concentration is measured directly, it is not necessary to know the concentration of the sample beforehand.  </a:t>
            </a:r>
          </a:p>
          <a:p>
            <a:pPr marL="181188" indent="-181188" defTabSz="1020635">
              <a:lnSpc>
                <a:spcPct val="100000"/>
              </a:lnSpc>
              <a:buFont typeface="Arial" pitchFamily="34" charset="0"/>
              <a:buChar char="•"/>
              <a:defRPr/>
            </a:pPr>
            <a:r>
              <a:rPr lang="en-US" dirty="0" smtClean="0"/>
              <a:t>Note in the example how the relative light scattering and refractive index signal intensity are different for the BSA dimer and trimer.  The LS intensity is twice as high as the RI signal. This is visual proof of how light scattering is proportional to the molar mass and concentration, while the concentration detector signal is proportional to just the concentration.</a:t>
            </a:r>
          </a:p>
          <a:p>
            <a:pPr marL="181188" indent="-181188" defTabSz="1020635">
              <a:lnSpc>
                <a:spcPct val="100000"/>
              </a:lnSpc>
              <a:buFont typeface="Arial" pitchFamily="34" charset="0"/>
              <a:buChar char="•"/>
              <a:defRPr/>
            </a:pPr>
            <a:r>
              <a:rPr lang="en-US" dirty="0" smtClean="0"/>
              <a:t>The data above have been corrected for the interdetector delay volume (volume between LS and RI detectors). More about that in the “SEC-MALS” lecture later.</a:t>
            </a:r>
          </a:p>
        </p:txBody>
      </p:sp>
      <p:sp>
        <p:nvSpPr>
          <p:cNvPr id="130052" name="Rectangle 4"/>
          <p:cNvSpPr>
            <a:spLocks noChangeArrowheads="1"/>
          </p:cNvSpPr>
          <p:nvPr/>
        </p:nvSpPr>
        <p:spPr bwMode="auto">
          <a:xfrm>
            <a:off x="1136227" y="4718623"/>
            <a:ext cx="5107093" cy="4033291"/>
          </a:xfrm>
          <a:prstGeom prst="rect">
            <a:avLst/>
          </a:prstGeom>
          <a:noFill/>
          <a:ln w="9525">
            <a:noFill/>
            <a:miter lim="800000"/>
            <a:headEnd/>
            <a:tailEnd/>
          </a:ln>
        </p:spPr>
        <p:txBody>
          <a:bodyPr wrap="none" lIns="95747" tIns="47873" rIns="95747" bIns="47873" anchor="ctr"/>
          <a:lstStyle/>
          <a:p>
            <a:pPr algn="ctr" eaLnBrk="0" hangingPunct="0"/>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Rectangle 5"/>
          <p:cNvSpPr>
            <a:spLocks noGrp="1" noChangeArrowheads="1"/>
          </p:cNvSpPr>
          <p:nvPr>
            <p:ph type="sldNum" sz="quarter" idx="5"/>
          </p:nvPr>
        </p:nvSpPr>
        <p:spPr>
          <a:noFill/>
        </p:spPr>
        <p:txBody>
          <a:bodyPr/>
          <a:lstStyle/>
          <a:p>
            <a:fld id="{FBB5EE6C-0E0D-4725-909F-63C412F9E768}" type="slidenum">
              <a:rPr lang="en-US">
                <a:cs typeface="Arial" charset="0"/>
              </a:rPr>
              <a:pPr/>
              <a:t>24</a:t>
            </a:fld>
            <a:endParaRPr lang="en-US">
              <a:cs typeface="Arial" charset="0"/>
            </a:endParaRPr>
          </a:p>
        </p:txBody>
      </p:sp>
      <p:sp>
        <p:nvSpPr>
          <p:cNvPr id="132098" name="Rectangle 2"/>
          <p:cNvSpPr>
            <a:spLocks noGrp="1" noRot="1" noChangeAspect="1" noChangeArrowheads="1" noTextEdit="1"/>
          </p:cNvSpPr>
          <p:nvPr>
            <p:ph type="sldImg"/>
          </p:nvPr>
        </p:nvSpPr>
        <p:spPr>
          <a:ln/>
        </p:spPr>
      </p:sp>
      <p:sp>
        <p:nvSpPr>
          <p:cNvPr id="53253" name="Rectangle 3"/>
          <p:cNvSpPr>
            <a:spLocks noGrp="1" noChangeArrowheads="1"/>
          </p:cNvSpPr>
          <p:nvPr>
            <p:ph type="body" idx="1"/>
          </p:nvPr>
        </p:nvSpPr>
        <p:spPr>
          <a:ln/>
        </p:spPr>
        <p:txBody>
          <a:bodyPr/>
          <a:lstStyle/>
          <a:p>
            <a:pPr>
              <a:defRPr/>
            </a:pPr>
            <a:r>
              <a:rPr lang="en-US" u="sng" dirty="0" smtClean="0"/>
              <a:t>Notes:</a:t>
            </a:r>
            <a:r>
              <a:rPr lang="en-US" dirty="0" smtClean="0"/>
              <a:t>  </a:t>
            </a:r>
          </a:p>
          <a:p>
            <a:pPr marL="179525" indent="-179525">
              <a:lnSpc>
                <a:spcPct val="100000"/>
              </a:lnSpc>
              <a:buFont typeface="Arial" pitchFamily="34" charset="0"/>
              <a:buChar char="•"/>
              <a:defRPr/>
            </a:pPr>
            <a:r>
              <a:rPr lang="en-US" dirty="0" smtClean="0"/>
              <a:t>For the Online Analysis, the LS equation is often inverted to Zimm’s equation above.</a:t>
            </a:r>
          </a:p>
          <a:p>
            <a:pPr marL="179525" indent="-179525">
              <a:lnSpc>
                <a:spcPct val="100000"/>
              </a:lnSpc>
              <a:buFont typeface="Arial" pitchFamily="34" charset="0"/>
              <a:buChar char="•"/>
              <a:defRPr/>
            </a:pPr>
            <a:r>
              <a:rPr lang="en-US" dirty="0" smtClean="0"/>
              <a:t>In an online experiment, concentrations are often low enough that the correction in the light scattering signal due to the second virial coefficient can be ignored.  In this instance, the concentration is measured for each slice by a concentration detector such as an RI or UV instrument.  The angular variation of the data is then fit to determine molar mass and radius.</a:t>
            </a:r>
          </a:p>
          <a:p>
            <a:pPr marL="179525" indent="-179525">
              <a:lnSpc>
                <a:spcPct val="100000"/>
              </a:lnSpc>
              <a:buFont typeface="Arial" pitchFamily="34" charset="0"/>
              <a:buChar char="•"/>
              <a:defRPr/>
            </a:pPr>
            <a:r>
              <a:rPr lang="en-US" dirty="0" smtClean="0"/>
              <a:t>ASTRA goes one step further, in that it is possible to enter a known second virial coefficient for the sample, and the generally small correction due to the second virial coefficient can be included as well for the most accurate results.</a:t>
            </a:r>
          </a:p>
          <a:p>
            <a:pPr marL="179525" indent="-179525">
              <a:lnSpc>
                <a:spcPct val="100000"/>
              </a:lnSpc>
              <a:buFont typeface="Arial" pitchFamily="34" charset="0"/>
              <a:buChar char="•"/>
              <a:defRPr/>
            </a:pPr>
            <a:r>
              <a:rPr lang="en-US" dirty="0" smtClean="0"/>
              <a:t>The quality of the fit to the light scattering equation can be assessed in a </a:t>
            </a:r>
            <a:r>
              <a:rPr lang="en-US" i="1" dirty="0" smtClean="0"/>
              <a:t>Debye plot</a:t>
            </a:r>
            <a:r>
              <a:rPr lang="en-US" dirty="0" smtClean="0"/>
              <a:t>.  The Debye plot (results graph) shows the angular fit of the light scattering data.</a:t>
            </a:r>
          </a:p>
          <a:p>
            <a:pPr marL="179525" indent="-179525">
              <a:lnSpc>
                <a:spcPct val="100000"/>
              </a:lnSpc>
              <a:buFont typeface="Arial" pitchFamily="34" charset="0"/>
              <a:buChar char="•"/>
              <a:defRPr/>
            </a:pPr>
            <a:r>
              <a:rPr lang="en-US" dirty="0" smtClean="0"/>
              <a:t>The control graph shows the chromatogram and indicates the slice for which the Debye Plot is displayed.</a:t>
            </a:r>
          </a:p>
          <a:p>
            <a:pPr marL="179525" indent="-179525">
              <a:defRPr/>
            </a:pPr>
            <a:r>
              <a:rPr lang="en-US" dirty="0" smtClean="0"/>
              <a:t>  </a:t>
            </a:r>
          </a:p>
          <a:p>
            <a:pPr>
              <a:defRPr/>
            </a:pPr>
            <a:r>
              <a:rPr lang="en-US" u="sng" dirty="0" smtClean="0"/>
              <a:t>Key Ideas</a:t>
            </a:r>
            <a:endParaRPr lang="en-US" dirty="0" smtClean="0"/>
          </a:p>
          <a:p>
            <a:pPr marL="176201" indent="-176201">
              <a:lnSpc>
                <a:spcPct val="100000"/>
              </a:lnSpc>
              <a:buFontTx/>
              <a:buChar char="•"/>
              <a:defRPr/>
            </a:pPr>
            <a:r>
              <a:rPr lang="en-US" b="1" dirty="0" smtClean="0"/>
              <a:t>Debye plot</a:t>
            </a:r>
            <a:r>
              <a:rPr lang="en-US" dirty="0" smtClean="0"/>
              <a:t> – A plot of the angular dependence of the light scattering signal and the fit results to the basic light scattering equation.  The Debye plot is used to assess the quality of the fit to the light scattering data.  For a good fit, the points overlay the fit line within their error bars, and there are no systematic deviations.  A poor Debye plot can be indicative of poor normalization, dirty flow cell, or an inappropriate fit model or fit degree.</a:t>
            </a:r>
          </a:p>
          <a:p>
            <a:pPr>
              <a:defRPr/>
            </a:pPr>
            <a:endParaRPr lang="en-US" u="sng"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Rectangle 5"/>
          <p:cNvSpPr>
            <a:spLocks noGrp="1" noChangeArrowheads="1"/>
          </p:cNvSpPr>
          <p:nvPr>
            <p:ph type="sldNum" sz="quarter" idx="5"/>
          </p:nvPr>
        </p:nvSpPr>
        <p:spPr>
          <a:noFill/>
        </p:spPr>
        <p:txBody>
          <a:bodyPr/>
          <a:lstStyle/>
          <a:p>
            <a:fld id="{8B4B1FDB-A7D6-4145-981D-E57CD18BD920}" type="slidenum">
              <a:rPr lang="en-US">
                <a:cs typeface="Arial" charset="0"/>
              </a:rPr>
              <a:pPr/>
              <a:t>25</a:t>
            </a:fld>
            <a:endParaRPr lang="en-US">
              <a:cs typeface="Arial" charset="0"/>
            </a:endParaRPr>
          </a:p>
        </p:txBody>
      </p:sp>
      <p:sp>
        <p:nvSpPr>
          <p:cNvPr id="134146" name="Rectangle 2"/>
          <p:cNvSpPr>
            <a:spLocks noGrp="1" noRot="1" noChangeAspect="1" noChangeArrowheads="1" noTextEdit="1"/>
          </p:cNvSpPr>
          <p:nvPr>
            <p:ph type="sldImg"/>
          </p:nvPr>
        </p:nvSpPr>
        <p:spPr>
          <a:ln/>
        </p:spPr>
      </p:sp>
      <p:sp>
        <p:nvSpPr>
          <p:cNvPr id="54277" name="Rectangle 4"/>
          <p:cNvSpPr>
            <a:spLocks noGrp="1" noChangeArrowheads="1"/>
          </p:cNvSpPr>
          <p:nvPr>
            <p:ph type="body" idx="1"/>
          </p:nvPr>
        </p:nvSpPr>
        <p:spPr>
          <a:ln/>
        </p:spPr>
        <p:txBody>
          <a:bodyPr/>
          <a:lstStyle/>
          <a:p>
            <a:pPr marL="181188" indent="-181188" defTabSz="1020635">
              <a:defRPr/>
            </a:pPr>
            <a:r>
              <a:rPr lang="en-US" u="sng" dirty="0" smtClean="0"/>
              <a:t>Notes</a:t>
            </a:r>
            <a:r>
              <a:rPr lang="en-US" dirty="0" smtClean="0"/>
              <a:t>:  </a:t>
            </a:r>
          </a:p>
          <a:p>
            <a:pPr marL="179525" indent="-179525" defTabSz="1020635">
              <a:lnSpc>
                <a:spcPct val="100000"/>
              </a:lnSpc>
              <a:buFont typeface="Arial" pitchFamily="34" charset="0"/>
              <a:buChar char="•"/>
              <a:defRPr/>
            </a:pPr>
            <a:r>
              <a:rPr lang="en-US" dirty="0" smtClean="0"/>
              <a:t>In a batch collection the sample is inserted into the instrument in a vial, such as the MicroCuvette or scintillation vial, or the flow cell volume is completely filled with the sample of interest.  The signal level is a plateau that corresponds to a known concentration prepared for the experiment.</a:t>
            </a:r>
            <a:endParaRPr lang="en-US" u="sng" dirty="0" smtClean="0"/>
          </a:p>
          <a:p>
            <a:pPr marL="181188" indent="-181188" defTabSz="1020635">
              <a:lnSpc>
                <a:spcPct val="100000"/>
              </a:lnSpc>
              <a:spcBef>
                <a:spcPts val="628"/>
              </a:spcBef>
              <a:spcAft>
                <a:spcPts val="0"/>
              </a:spcAft>
              <a:buFont typeface="Arial" pitchFamily="34" charset="0"/>
              <a:buChar char="•"/>
              <a:defRPr/>
            </a:pPr>
            <a:r>
              <a:rPr lang="en-US" dirty="0" smtClean="0"/>
              <a:t>The </a:t>
            </a:r>
            <a:r>
              <a:rPr lang="en-US" b="1" dirty="0" smtClean="0"/>
              <a:t>total light scattering signal in volts </a:t>
            </a:r>
            <a:r>
              <a:rPr lang="en-US" dirty="0" smtClean="0"/>
              <a:t>is the sum of three components:</a:t>
            </a:r>
          </a:p>
          <a:p>
            <a:pPr marL="478734" lvl="1" indent="-181188" defTabSz="1020635">
              <a:lnSpc>
                <a:spcPct val="100000"/>
              </a:lnSpc>
              <a:spcBef>
                <a:spcPts val="628"/>
              </a:spcBef>
              <a:spcAft>
                <a:spcPts val="0"/>
              </a:spcAft>
              <a:buFont typeface="+mj-lt"/>
              <a:buAutoNum type="arabicPeriod"/>
              <a:tabLst>
                <a:tab pos="478734" algn="l"/>
              </a:tabLst>
              <a:defRPr/>
            </a:pPr>
            <a:r>
              <a:rPr lang="en-US" b="1" dirty="0" smtClean="0"/>
              <a:t>The signal from the photodiodes themselves</a:t>
            </a:r>
            <a:r>
              <a:rPr lang="en-US" dirty="0" smtClean="0"/>
              <a:t>.  This voltage is called the dark voltage offset because it is the signal present when the laser is off (the flow cell is dark).  The signal can be either positive or negative.</a:t>
            </a:r>
          </a:p>
          <a:p>
            <a:pPr marL="478734" lvl="1" indent="-181188" defTabSz="1020635">
              <a:lnSpc>
                <a:spcPct val="100000"/>
              </a:lnSpc>
              <a:spcBef>
                <a:spcPts val="628"/>
              </a:spcBef>
              <a:spcAft>
                <a:spcPts val="0"/>
              </a:spcAft>
              <a:buFont typeface="+mj-lt"/>
              <a:buAutoNum type="arabicPeriod"/>
              <a:tabLst>
                <a:tab pos="478734" algn="l"/>
              </a:tabLst>
              <a:defRPr/>
            </a:pPr>
            <a:r>
              <a:rPr lang="en-US" b="1" dirty="0" smtClean="0"/>
              <a:t>The signal from the solvent </a:t>
            </a:r>
            <a:r>
              <a:rPr lang="en-US" dirty="0" smtClean="0"/>
              <a:t>(buffer, mobile phase). This is typically called solvent offset. This signal is positive. </a:t>
            </a:r>
          </a:p>
          <a:p>
            <a:pPr marL="478734" lvl="1" indent="-181188" defTabSz="1020635">
              <a:lnSpc>
                <a:spcPct val="100000"/>
              </a:lnSpc>
              <a:spcBef>
                <a:spcPts val="628"/>
              </a:spcBef>
              <a:spcAft>
                <a:spcPts val="0"/>
              </a:spcAft>
              <a:buFont typeface="+mj-lt"/>
              <a:buAutoNum type="arabicPeriod"/>
              <a:tabLst>
                <a:tab pos="478734" algn="l"/>
              </a:tabLst>
              <a:defRPr/>
            </a:pPr>
            <a:r>
              <a:rPr lang="en-US" b="1" dirty="0" smtClean="0"/>
              <a:t> The signal from the polymer</a:t>
            </a:r>
            <a:r>
              <a:rPr lang="en-US" dirty="0" smtClean="0"/>
              <a:t> in excess of the signal from the solvent or the dark voltage offset. This is typically called the excess scattering or excess polymer scattering.  This signal is positive.</a:t>
            </a:r>
          </a:p>
          <a:p>
            <a:pPr marL="181188" indent="-181188" defTabSz="1020635">
              <a:lnSpc>
                <a:spcPct val="100000"/>
              </a:lnSpc>
              <a:spcBef>
                <a:spcPts val="628"/>
              </a:spcBef>
              <a:spcAft>
                <a:spcPts val="0"/>
              </a:spcAft>
              <a:buFont typeface="Arial" pitchFamily="34" charset="0"/>
              <a:buChar char="•"/>
              <a:defRPr/>
            </a:pPr>
            <a:r>
              <a:rPr lang="en-US" dirty="0" smtClean="0"/>
              <a:t>Note that the operation of setting the baseline in the ASTRA software is performed to obtain the excess polymer scattering from the total light scattering signal.</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Rectangle 5"/>
          <p:cNvSpPr>
            <a:spLocks noGrp="1" noChangeArrowheads="1"/>
          </p:cNvSpPr>
          <p:nvPr>
            <p:ph type="sldNum" sz="quarter" idx="5"/>
          </p:nvPr>
        </p:nvSpPr>
        <p:spPr>
          <a:noFill/>
        </p:spPr>
        <p:txBody>
          <a:bodyPr/>
          <a:lstStyle/>
          <a:p>
            <a:fld id="{365992ED-ACC3-46E6-AF93-B2713CC340E5}" type="slidenum">
              <a:rPr lang="en-US">
                <a:cs typeface="Arial" charset="0"/>
              </a:rPr>
              <a:pPr/>
              <a:t>26</a:t>
            </a:fld>
            <a:endParaRPr lang="en-US">
              <a:cs typeface="Arial" charset="0"/>
            </a:endParaRPr>
          </a:p>
        </p:txBody>
      </p:sp>
      <p:sp>
        <p:nvSpPr>
          <p:cNvPr id="136194" name="Rectangle 2"/>
          <p:cNvSpPr>
            <a:spLocks noGrp="1" noRot="1" noChangeAspect="1" noChangeArrowheads="1" noTextEdit="1"/>
          </p:cNvSpPr>
          <p:nvPr>
            <p:ph type="sldImg"/>
          </p:nvPr>
        </p:nvSpPr>
        <p:spPr>
          <a:ln/>
        </p:spPr>
      </p:sp>
      <p:sp>
        <p:nvSpPr>
          <p:cNvPr id="55301" name="Rectangle 3"/>
          <p:cNvSpPr>
            <a:spLocks noGrp="1" noChangeArrowheads="1"/>
          </p:cNvSpPr>
          <p:nvPr>
            <p:ph type="body" idx="1"/>
          </p:nvPr>
        </p:nvSpPr>
        <p:spPr>
          <a:ln/>
        </p:spPr>
        <p:txBody>
          <a:bodyPr>
            <a:normAutofit lnSpcReduction="10000"/>
          </a:bodyPr>
          <a:lstStyle/>
          <a:p>
            <a:pPr>
              <a:lnSpc>
                <a:spcPct val="100000"/>
              </a:lnSpc>
              <a:defRPr/>
            </a:pPr>
            <a:r>
              <a:rPr lang="en-US" u="sng" dirty="0" smtClean="0"/>
              <a:t>Notes:</a:t>
            </a:r>
            <a:r>
              <a:rPr lang="en-US" dirty="0" smtClean="0"/>
              <a:t>  </a:t>
            </a:r>
          </a:p>
          <a:p>
            <a:pPr marL="179525" indent="-179525">
              <a:lnSpc>
                <a:spcPct val="110000"/>
              </a:lnSpc>
              <a:buFont typeface="Arial" pitchFamily="34" charset="0"/>
              <a:buChar char="•"/>
              <a:defRPr/>
            </a:pPr>
            <a:r>
              <a:rPr lang="en-US" sz="1000" dirty="0" smtClean="0"/>
              <a:t>A batch experiment determines the molar mass, rms radius, and second virial coefficient of the sample.  To do so, it is necessary to measure the light scattering signal as a function of angle and concentration.  The Wyatt Technology instruments naturally measure the light scattering as a function of angle.  To vary the concentration, multiple samples can be prepared at known concentrations.</a:t>
            </a:r>
          </a:p>
          <a:p>
            <a:pPr marL="179525" indent="-179525">
              <a:lnSpc>
                <a:spcPct val="110000"/>
              </a:lnSpc>
              <a:buFont typeface="Arial" pitchFamily="34" charset="0"/>
              <a:buChar char="•"/>
              <a:defRPr/>
            </a:pPr>
            <a:r>
              <a:rPr lang="en-US" sz="1000" dirty="0" smtClean="0"/>
              <a:t>The angular and concentration dependent light scattering data are fit to the basic light scattering equation.  This </a:t>
            </a:r>
            <a:r>
              <a:rPr lang="en-US" sz="1000" i="1" dirty="0" smtClean="0"/>
              <a:t>global fit</a:t>
            </a:r>
            <a:r>
              <a:rPr lang="en-US" sz="1000" dirty="0" smtClean="0"/>
              <a:t> is different than the Zimm plot analysis traditionally used to analyze batch data.  The global fit takes the data as a whole, and no extrapolation to zero angle or concentration is necessary.</a:t>
            </a:r>
          </a:p>
          <a:p>
            <a:pPr marL="179525" indent="-179525">
              <a:lnSpc>
                <a:spcPct val="110000"/>
              </a:lnSpc>
              <a:buFont typeface="Arial" pitchFamily="34" charset="0"/>
              <a:buChar char="•"/>
              <a:defRPr/>
            </a:pPr>
            <a:r>
              <a:rPr lang="en-US" sz="1000" dirty="0" smtClean="0"/>
              <a:t>The quality of the fit can be assessed via a Zimm plot.  This type of plot is a two-dimensional slice of a three-dimensional data set using a constant k as the “stretch factor”. The stretch factor is different from the light scattering constant K*. The global fit results are presented as a grid, and the data as points.  For a good fit, the measured data points fall within uncertainty on the grid, and there are no systematic deviations.  Quite often, the concentration for the lowest </a:t>
            </a:r>
            <a:r>
              <a:rPr lang="en-US" sz="1000" dirty="0" err="1" smtClean="0"/>
              <a:t>concentratio</a:t>
            </a:r>
            <a:r>
              <a:rPr lang="en-US" sz="1000" dirty="0" smtClean="0"/>
              <a:t> data is probably not accurately known.  The global fit highlights this immediately.</a:t>
            </a:r>
          </a:p>
          <a:p>
            <a:pPr marL="179525" indent="-179525">
              <a:lnSpc>
                <a:spcPct val="110000"/>
              </a:lnSpc>
              <a:buFont typeface="Arial" pitchFamily="34" charset="0"/>
              <a:buChar char="•"/>
              <a:defRPr/>
            </a:pPr>
            <a:r>
              <a:rPr lang="en-US" sz="1000" dirty="0" smtClean="0"/>
              <a:t>The example above is a 200 kDa Polystyrene sample in toluene.</a:t>
            </a:r>
          </a:p>
          <a:p>
            <a:pPr marL="179525" indent="-179525">
              <a:lnSpc>
                <a:spcPct val="100000"/>
              </a:lnSpc>
              <a:buFont typeface="Arial" pitchFamily="34" charset="0"/>
              <a:buChar char="•"/>
              <a:defRPr/>
            </a:pPr>
            <a:endParaRPr lang="en-US" dirty="0" smtClean="0"/>
          </a:p>
          <a:p>
            <a:pPr>
              <a:lnSpc>
                <a:spcPct val="100000"/>
              </a:lnSpc>
              <a:defRPr/>
            </a:pPr>
            <a:r>
              <a:rPr lang="en-US" u="sng" dirty="0" smtClean="0"/>
              <a:t>Key Ideas</a:t>
            </a:r>
            <a:endParaRPr lang="en-US" dirty="0" smtClean="0"/>
          </a:p>
          <a:p>
            <a:pPr marL="176201" indent="-176201">
              <a:lnSpc>
                <a:spcPct val="100000"/>
              </a:lnSpc>
              <a:buFontTx/>
              <a:buChar char="•"/>
              <a:defRPr/>
            </a:pPr>
            <a:r>
              <a:rPr lang="en-US" sz="1000" b="1" dirty="0" smtClean="0"/>
              <a:t> Zimm plot</a:t>
            </a:r>
            <a:r>
              <a:rPr lang="en-US" sz="1000" dirty="0" smtClean="0"/>
              <a:t> – Traditionally, a plot combining concentration and angular light scattering data used to determine molar mass, rms radius, and second virial coefficient via extrapolation to zero angle and zero concentration.  For the global fit method, the Zimm plot is merely a visual means to assess the quality of the fit.</a:t>
            </a:r>
          </a:p>
          <a:p>
            <a:pPr>
              <a:lnSpc>
                <a:spcPct val="80000"/>
              </a:lnSpc>
              <a:defRPr/>
            </a:pPr>
            <a:endParaRPr lang="en-US"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a:bodyPr>
          <a:lstStyle/>
          <a:p>
            <a:pPr>
              <a:defRPr/>
            </a:pPr>
            <a:r>
              <a:rPr lang="en-US" u="sng" dirty="0" smtClean="0"/>
              <a:t>Notes:</a:t>
            </a:r>
            <a:endParaRPr lang="en-US" dirty="0" smtClean="0"/>
          </a:p>
          <a:p>
            <a:pPr marL="179525" indent="-179525">
              <a:lnSpc>
                <a:spcPct val="100000"/>
              </a:lnSpc>
              <a:buFont typeface="Arial" pitchFamily="34" charset="0"/>
              <a:buChar char="•"/>
              <a:defRPr/>
            </a:pPr>
            <a:r>
              <a:rPr lang="en-US" dirty="0" smtClean="0"/>
              <a:t>Instead of weighing out a known amount of sample, online concentration may also be used to obtain a Zimm plot. Here, an Optilab rEX was used as a concentration detector in series with a DAWN Heleos.</a:t>
            </a:r>
          </a:p>
          <a:p>
            <a:pPr marL="179525" indent="-179525">
              <a:lnSpc>
                <a:spcPct val="100000"/>
              </a:lnSpc>
              <a:buFont typeface="Arial" pitchFamily="34" charset="0"/>
              <a:buChar char="•"/>
              <a:defRPr/>
            </a:pPr>
            <a:r>
              <a:rPr lang="en-US" dirty="0" smtClean="0"/>
              <a:t>Sample concentrations were prepared, mixed and injected using a binary HPLC pump. See also Wyatt Application Note:  “</a:t>
            </a:r>
            <a:r>
              <a:rPr lang="en-US" i="1" dirty="0" smtClean="0"/>
              <a:t>Rapid Automated Molecular Characterization Using a Binary HPLC Pump</a:t>
            </a:r>
            <a:r>
              <a:rPr lang="en-US" dirty="0" smtClean="0"/>
              <a:t>”</a:t>
            </a:r>
          </a:p>
          <a:p>
            <a:pPr marL="179525" indent="-179525">
              <a:lnSpc>
                <a:spcPct val="100000"/>
              </a:lnSpc>
              <a:buFont typeface="Arial" pitchFamily="34" charset="0"/>
              <a:buChar char="•"/>
              <a:defRPr/>
            </a:pPr>
            <a:r>
              <a:rPr lang="en-US" dirty="0" smtClean="0"/>
              <a:t>Another method to automatically generate different solution concentrations and vary buffer conditions is Wyatt’s Calypso system. More about that in the upcoming lecture “</a:t>
            </a:r>
            <a:r>
              <a:rPr lang="en-US" i="1" dirty="0" smtClean="0"/>
              <a:t>Beyond SEC-MALS</a:t>
            </a:r>
            <a:r>
              <a:rPr lang="en-US" dirty="0" smtClean="0"/>
              <a:t>”.</a:t>
            </a:r>
            <a:endParaRPr lang="en-US" dirty="0"/>
          </a:p>
        </p:txBody>
      </p:sp>
      <p:sp>
        <p:nvSpPr>
          <p:cNvPr id="138243" name="Slide Number Placeholder 3"/>
          <p:cNvSpPr>
            <a:spLocks noGrp="1"/>
          </p:cNvSpPr>
          <p:nvPr>
            <p:ph type="sldNum" sz="quarter" idx="5"/>
          </p:nvPr>
        </p:nvSpPr>
        <p:spPr>
          <a:noFill/>
        </p:spPr>
        <p:txBody>
          <a:bodyPr/>
          <a:lstStyle/>
          <a:p>
            <a:fld id="{CF5C82BA-7F03-4668-850C-EA59362728B3}" type="slidenum">
              <a:rPr lang="en-US">
                <a:cs typeface="Arial" charset="0"/>
              </a:rPr>
              <a:pPr/>
              <a:t>27</a:t>
            </a:fld>
            <a:endParaRPr lang="en-US">
              <a:cs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Rectangle 5"/>
          <p:cNvSpPr>
            <a:spLocks noGrp="1" noChangeArrowheads="1"/>
          </p:cNvSpPr>
          <p:nvPr>
            <p:ph type="sldNum" sz="quarter" idx="5"/>
          </p:nvPr>
        </p:nvSpPr>
        <p:spPr>
          <a:noFill/>
        </p:spPr>
        <p:txBody>
          <a:bodyPr/>
          <a:lstStyle/>
          <a:p>
            <a:fld id="{ACD01E14-1516-49F3-9791-DC987D66BAC0}" type="slidenum">
              <a:rPr lang="en-US">
                <a:cs typeface="Arial" charset="0"/>
              </a:rPr>
              <a:pPr/>
              <a:t>28</a:t>
            </a:fld>
            <a:endParaRPr lang="en-US">
              <a:cs typeface="Arial" charset="0"/>
            </a:endParaRPr>
          </a:p>
        </p:txBody>
      </p:sp>
      <p:sp>
        <p:nvSpPr>
          <p:cNvPr id="18437" name="Rectangle 4"/>
          <p:cNvSpPr>
            <a:spLocks noGrp="1" noChangeArrowheads="1"/>
          </p:cNvSpPr>
          <p:nvPr>
            <p:ph type="body" idx="1"/>
          </p:nvPr>
        </p:nvSpPr>
        <p:spPr/>
        <p:txBody>
          <a:bodyPr>
            <a:noAutofit/>
          </a:bodyPr>
          <a:lstStyle/>
          <a:p>
            <a:pPr>
              <a:defRPr/>
            </a:pPr>
            <a:r>
              <a:rPr lang="en-US" u="sng" dirty="0" smtClean="0"/>
              <a:t>Notes:  </a:t>
            </a:r>
          </a:p>
          <a:p>
            <a:pPr marL="176201" indent="-176201">
              <a:lnSpc>
                <a:spcPct val="100000"/>
              </a:lnSpc>
              <a:buFont typeface="Arial" pitchFamily="34" charset="0"/>
              <a:buChar char="•"/>
              <a:defRPr/>
            </a:pPr>
            <a:r>
              <a:rPr lang="en-US" dirty="0" smtClean="0"/>
              <a:t>For fractionated or monodisperse samples, the measured molar mass and rms radius values from light scattering measurements need no further interpretation.  </a:t>
            </a:r>
          </a:p>
          <a:p>
            <a:pPr marL="176201" indent="-176201">
              <a:lnSpc>
                <a:spcPct val="100000"/>
              </a:lnSpc>
              <a:buFont typeface="Arial" pitchFamily="34" charset="0"/>
              <a:buChar char="•"/>
              <a:defRPr/>
            </a:pPr>
            <a:r>
              <a:rPr lang="en-US" dirty="0" smtClean="0"/>
              <a:t>In measurements on unfractionated samples, however, averaged quantities are obtained:  </a:t>
            </a:r>
          </a:p>
          <a:p>
            <a:pPr marL="663247" lvl="1" indent="-176201">
              <a:lnSpc>
                <a:spcPct val="100000"/>
              </a:lnSpc>
              <a:spcBef>
                <a:spcPts val="0"/>
              </a:spcBef>
              <a:buFont typeface="Arial" pitchFamily="34" charset="0"/>
              <a:buChar char="•"/>
              <a:defRPr/>
            </a:pPr>
            <a:r>
              <a:rPr lang="en-US" dirty="0" smtClean="0"/>
              <a:t>the weight-averaged molar mass, M</a:t>
            </a:r>
            <a:r>
              <a:rPr lang="en-US" baseline="-25000" dirty="0" smtClean="0"/>
              <a:t>W</a:t>
            </a:r>
            <a:r>
              <a:rPr lang="en-US" dirty="0" smtClean="0"/>
              <a:t>, </a:t>
            </a:r>
          </a:p>
          <a:p>
            <a:pPr marL="663247" lvl="1" indent="-176201">
              <a:lnSpc>
                <a:spcPct val="100000"/>
              </a:lnSpc>
              <a:spcBef>
                <a:spcPts val="0"/>
              </a:spcBef>
              <a:buFont typeface="Arial" pitchFamily="34" charset="0"/>
              <a:buChar char="•"/>
              <a:defRPr/>
            </a:pPr>
            <a:r>
              <a:rPr lang="en-US" dirty="0" smtClean="0"/>
              <a:t>and the z-averaged rms radius, </a:t>
            </a:r>
            <a:r>
              <a:rPr lang="en-US" dirty="0" err="1" smtClean="0"/>
              <a:t>r</a:t>
            </a:r>
            <a:r>
              <a:rPr lang="en-US" baseline="-25000" dirty="0" err="1" smtClean="0"/>
              <a:t>z</a:t>
            </a:r>
            <a:r>
              <a:rPr lang="en-US" dirty="0" smtClean="0"/>
              <a:t>.</a:t>
            </a:r>
          </a:p>
          <a:p>
            <a:pPr marL="176201" indent="-176201">
              <a:lnSpc>
                <a:spcPct val="100000"/>
              </a:lnSpc>
              <a:buFont typeface="Arial" pitchFamily="34" charset="0"/>
              <a:buChar char="•"/>
              <a:defRPr/>
            </a:pPr>
            <a:r>
              <a:rPr lang="en-US" dirty="0" smtClean="0"/>
              <a:t>These averages and different distributions for fractionated vs. unfractionated samples will be discussed in more detail in tomorrow’s SEC-MALS lecture.</a:t>
            </a:r>
          </a:p>
          <a:p>
            <a:pPr>
              <a:defRPr/>
            </a:pPr>
            <a:endParaRPr lang="en-US" dirty="0" smtClean="0"/>
          </a:p>
          <a:p>
            <a:pPr>
              <a:defRPr/>
            </a:pPr>
            <a:r>
              <a:rPr lang="en-US" u="sng" dirty="0" smtClean="0"/>
              <a:t>Key Ideas:</a:t>
            </a:r>
          </a:p>
          <a:p>
            <a:pPr marL="176201" indent="-176201">
              <a:lnSpc>
                <a:spcPct val="100000"/>
              </a:lnSpc>
              <a:buFont typeface="Arial" pitchFamily="34" charset="0"/>
              <a:buChar char="•"/>
              <a:defRPr/>
            </a:pPr>
            <a:r>
              <a:rPr lang="en-US" b="1" dirty="0" smtClean="0"/>
              <a:t>Weight-averaged molar mass M</a:t>
            </a:r>
            <a:r>
              <a:rPr lang="en-US" b="1" baseline="-25000" dirty="0" smtClean="0"/>
              <a:t>W</a:t>
            </a:r>
            <a:r>
              <a:rPr lang="en-US" b="1" dirty="0" smtClean="0"/>
              <a:t> -  </a:t>
            </a:r>
            <a:r>
              <a:rPr lang="en-US" dirty="0" smtClean="0"/>
              <a:t>Since the measured light scattering is proportional to the molar mass and the weight concentration, a measurement on an unfractionated sample results in a weight-averaged quantity.  See the definition in the above slide.</a:t>
            </a:r>
          </a:p>
          <a:p>
            <a:pPr marL="176201" indent="-176201">
              <a:lnSpc>
                <a:spcPct val="100000"/>
              </a:lnSpc>
              <a:buFont typeface="Arial" pitchFamily="34" charset="0"/>
              <a:buChar char="•"/>
              <a:defRPr/>
            </a:pPr>
            <a:r>
              <a:rPr lang="en-US" dirty="0" smtClean="0"/>
              <a:t> </a:t>
            </a:r>
            <a:r>
              <a:rPr lang="en-US" b="1" dirty="0" smtClean="0"/>
              <a:t>z-averaged rms radius </a:t>
            </a:r>
            <a:r>
              <a:rPr lang="en-US" b="1" dirty="0" err="1" smtClean="0"/>
              <a:t>r</a:t>
            </a:r>
            <a:r>
              <a:rPr lang="en-US" b="1" baseline="-25000" dirty="0" err="1" smtClean="0"/>
              <a:t>z</a:t>
            </a:r>
            <a:r>
              <a:rPr lang="en-US" b="1" dirty="0" smtClean="0"/>
              <a:t>  </a:t>
            </a:r>
            <a:r>
              <a:rPr lang="en-US" dirty="0" smtClean="0"/>
              <a:t>- Again, measured light scattering is proportional to the molar mass and the weight concentration, resulting in the average above. The z-averaged radius is technically a higher moment of the radius distribution. For the case of an ideal polymer coil, the molar mass is proportional to the mean square radius and therefore the expression for </a:t>
            </a:r>
            <a:r>
              <a:rPr lang="en-US" dirty="0" err="1" smtClean="0"/>
              <a:t>r</a:t>
            </a:r>
            <a:r>
              <a:rPr lang="en-US" baseline="-25000" dirty="0" err="1" smtClean="0"/>
              <a:t>z</a:t>
            </a:r>
            <a:r>
              <a:rPr lang="en-US" dirty="0" smtClean="0"/>
              <a:t> becomes similar to the expression for the z-average molar mass (hence the name z-average radius). The “z” comes originally from the German word </a:t>
            </a:r>
            <a:r>
              <a:rPr lang="en-US" dirty="0" err="1" smtClean="0"/>
              <a:t>Zentrifuge</a:t>
            </a:r>
            <a:r>
              <a:rPr lang="en-US" dirty="0" smtClean="0"/>
              <a:t>, since the distribution is similar to that obtained from a centrifuge.  </a:t>
            </a:r>
          </a:p>
        </p:txBody>
      </p:sp>
      <p:sp>
        <p:nvSpPr>
          <p:cNvPr id="140291" name="Slide Image Placeholder 9"/>
          <p:cNvSpPr>
            <a:spLocks noGrp="1" noRot="1" noChangeAspect="1"/>
          </p:cNvSpPr>
          <p:nvPr>
            <p:ph type="sldImg"/>
          </p:nvPr>
        </p:nvSpPr>
        <p:spPr>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Rectangle 5"/>
          <p:cNvSpPr>
            <a:spLocks noGrp="1" noChangeArrowheads="1"/>
          </p:cNvSpPr>
          <p:nvPr>
            <p:ph type="sldNum" sz="quarter" idx="5"/>
          </p:nvPr>
        </p:nvSpPr>
        <p:spPr>
          <a:noFill/>
        </p:spPr>
        <p:txBody>
          <a:bodyPr/>
          <a:lstStyle/>
          <a:p>
            <a:fld id="{43DBD46A-BDB1-4E78-B5BD-3B550C303056}" type="slidenum">
              <a:rPr lang="en-US">
                <a:cs typeface="Arial" charset="0"/>
              </a:rPr>
              <a:pPr/>
              <a:t>29</a:t>
            </a:fld>
            <a:endParaRPr lang="en-US">
              <a:cs typeface="Arial" charset="0"/>
            </a:endParaRPr>
          </a:p>
        </p:txBody>
      </p:sp>
      <p:sp>
        <p:nvSpPr>
          <p:cNvPr id="142338" name="Rectangle 2"/>
          <p:cNvSpPr>
            <a:spLocks noGrp="1" noRot="1" noChangeAspect="1" noChangeArrowheads="1" noTextEdit="1"/>
          </p:cNvSpPr>
          <p:nvPr>
            <p:ph type="sldImg"/>
          </p:nvPr>
        </p:nvSpPr>
        <p:spPr>
          <a:ln/>
        </p:spPr>
      </p:sp>
      <p:sp>
        <p:nvSpPr>
          <p:cNvPr id="142339" name="Notes Placeholder 2"/>
          <p:cNvSpPr>
            <a:spLocks noGrp="1"/>
          </p:cNvSpPr>
          <p:nvPr>
            <p:ph type="body" idx="3"/>
          </p:nvPr>
        </p:nvSpPr>
        <p:spPr>
          <a:noFill/>
          <a:ln/>
        </p:spPr>
        <p:txBody>
          <a:bodyPr/>
          <a:lstStyle/>
          <a:p>
            <a:r>
              <a:rPr lang="en-US" u="sng" smtClean="0"/>
              <a:t>Notes:</a:t>
            </a: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5"/>
          <p:cNvSpPr>
            <a:spLocks noGrp="1" noChangeArrowheads="1"/>
          </p:cNvSpPr>
          <p:nvPr>
            <p:ph type="sldNum" sz="quarter" idx="5"/>
          </p:nvPr>
        </p:nvSpPr>
        <p:spPr>
          <a:noFill/>
        </p:spPr>
        <p:txBody>
          <a:bodyPr/>
          <a:lstStyle/>
          <a:p>
            <a:fld id="{6A34662C-FD9C-44AC-9BED-8EC747CC5CBF}" type="slidenum">
              <a:rPr lang="en-US">
                <a:cs typeface="Arial" charset="0"/>
              </a:rPr>
              <a:pPr/>
              <a:t>3</a:t>
            </a:fld>
            <a:endParaRPr lang="en-US">
              <a:cs typeface="Arial" charset="0"/>
            </a:endParaRPr>
          </a:p>
        </p:txBody>
      </p:sp>
      <p:sp>
        <p:nvSpPr>
          <p:cNvPr id="87042" name="Rectangle 2"/>
          <p:cNvSpPr>
            <a:spLocks noGrp="1" noRot="1" noChangeAspect="1" noChangeArrowheads="1" noTextEdit="1"/>
          </p:cNvSpPr>
          <p:nvPr>
            <p:ph type="sldImg"/>
          </p:nvPr>
        </p:nvSpPr>
        <p:spPr>
          <a:ln/>
        </p:spPr>
      </p:sp>
      <p:sp>
        <p:nvSpPr>
          <p:cNvPr id="36869" name="Rectangle 3"/>
          <p:cNvSpPr>
            <a:spLocks noGrp="1" noChangeArrowheads="1"/>
          </p:cNvSpPr>
          <p:nvPr>
            <p:ph type="body" idx="1"/>
          </p:nvPr>
        </p:nvSpPr>
        <p:spPr>
          <a:ln/>
        </p:spPr>
        <p:txBody>
          <a:bodyPr/>
          <a:lstStyle/>
          <a:p>
            <a:pPr>
              <a:defRPr/>
            </a:pPr>
            <a:r>
              <a:rPr lang="en-US" u="sng" dirty="0" smtClean="0"/>
              <a:t>Notes:</a:t>
            </a:r>
            <a:r>
              <a:rPr lang="en-US" dirty="0" smtClean="0"/>
              <a:t>  </a:t>
            </a:r>
          </a:p>
          <a:p>
            <a:pPr marL="179525" indent="-179525">
              <a:lnSpc>
                <a:spcPct val="100000"/>
              </a:lnSpc>
              <a:buFont typeface="Arial" pitchFamily="34" charset="0"/>
              <a:buChar char="•"/>
              <a:defRPr/>
            </a:pPr>
            <a:r>
              <a:rPr lang="en-US" dirty="0" smtClean="0"/>
              <a:t>Simple questions about our everyday world, such as “Why is the sky blue?”, “How can we see clouds?”, or “Why are sunsets red?” have interesting answers that depend upon light scattering.  In fact, it was the question of the blue sky and the polarization of skylight that lead Lord Rayleigh to develop a theoretical description of light scattering in 1871.</a:t>
            </a:r>
          </a:p>
          <a:p>
            <a:pPr marL="179525" indent="-179525">
              <a:lnSpc>
                <a:spcPct val="100000"/>
              </a:lnSpc>
              <a:buFont typeface="Arial" pitchFamily="34" charset="0"/>
              <a:buChar char="•"/>
              <a:defRPr/>
            </a:pPr>
            <a:r>
              <a:rPr lang="en-US" dirty="0" smtClean="0"/>
              <a:t>When light passes through matter, most of the light continues in its original direction.  However, some of the light is scattered into new directions.  A careful analysis of the scattered light can yield detailed information about the scattering system.</a:t>
            </a:r>
          </a:p>
          <a:p>
            <a:pPr>
              <a:defRPr/>
            </a:pPr>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5"/>
          <p:cNvSpPr>
            <a:spLocks noGrp="1" noChangeArrowheads="1"/>
          </p:cNvSpPr>
          <p:nvPr>
            <p:ph type="sldNum" sz="quarter" idx="5"/>
          </p:nvPr>
        </p:nvSpPr>
        <p:spPr>
          <a:noFill/>
        </p:spPr>
        <p:txBody>
          <a:bodyPr/>
          <a:lstStyle/>
          <a:p>
            <a:fld id="{B9F7BB46-C143-40D3-BC27-2E1BBA4AC715}" type="slidenum">
              <a:rPr lang="en-US">
                <a:cs typeface="Arial" charset="0"/>
              </a:rPr>
              <a:pPr/>
              <a:t>4</a:t>
            </a:fld>
            <a:endParaRPr lang="en-US">
              <a:cs typeface="Arial" charset="0"/>
            </a:endParaRPr>
          </a:p>
        </p:txBody>
      </p:sp>
      <p:sp>
        <p:nvSpPr>
          <p:cNvPr id="89090" name="Rectangle 2"/>
          <p:cNvSpPr>
            <a:spLocks noGrp="1" noRot="1" noChangeAspect="1" noChangeArrowheads="1" noTextEdit="1"/>
          </p:cNvSpPr>
          <p:nvPr>
            <p:ph type="sldImg"/>
          </p:nvPr>
        </p:nvSpPr>
        <p:spPr>
          <a:ln/>
        </p:spPr>
      </p:sp>
      <p:sp>
        <p:nvSpPr>
          <p:cNvPr id="37893" name="Rectangle 3"/>
          <p:cNvSpPr>
            <a:spLocks noGrp="1" noChangeArrowheads="1"/>
          </p:cNvSpPr>
          <p:nvPr>
            <p:ph type="body" idx="1"/>
          </p:nvPr>
        </p:nvSpPr>
        <p:spPr>
          <a:ln/>
        </p:spPr>
        <p:txBody>
          <a:bodyPr/>
          <a:lstStyle/>
          <a:p>
            <a:pPr>
              <a:defRPr/>
            </a:pPr>
            <a:r>
              <a:rPr lang="en-US" u="sng" dirty="0" smtClean="0"/>
              <a:t>Notes:</a:t>
            </a:r>
            <a:r>
              <a:rPr lang="en-US" dirty="0" smtClean="0"/>
              <a:t>  </a:t>
            </a:r>
          </a:p>
          <a:p>
            <a:pPr marL="179525" indent="-179525">
              <a:lnSpc>
                <a:spcPct val="100000"/>
              </a:lnSpc>
              <a:buFont typeface="Arial" pitchFamily="34" charset="0"/>
              <a:buChar char="•"/>
              <a:defRPr/>
            </a:pPr>
            <a:r>
              <a:rPr lang="en-US" dirty="0" smtClean="0"/>
              <a:t>In the laboratory we can control the conditions to retrieve detailed information about the light scattering.  We can choose the wavelength (</a:t>
            </a:r>
            <a:r>
              <a:rPr lang="el-GR" dirty="0" smtClean="0"/>
              <a:t>λ</a:t>
            </a:r>
            <a:r>
              <a:rPr lang="en-US" dirty="0" smtClean="0"/>
              <a:t>), polarization, and intensity (</a:t>
            </a:r>
            <a:r>
              <a:rPr lang="en-US" i="1" dirty="0" smtClean="0"/>
              <a:t>I</a:t>
            </a:r>
            <a:r>
              <a:rPr lang="en-US" i="1" baseline="-25000" dirty="0" smtClean="0"/>
              <a:t>i</a:t>
            </a:r>
            <a:r>
              <a:rPr lang="en-US" dirty="0" smtClean="0"/>
              <a:t>) of the incident light.  The size of the laser beam and the field of view of the detector define a scattering volume.  We can detect the scattered light (</a:t>
            </a:r>
            <a:r>
              <a:rPr lang="en-US" i="1" dirty="0" smtClean="0"/>
              <a:t>I</a:t>
            </a:r>
            <a:r>
              <a:rPr lang="en-US" i="1" baseline="-25000" dirty="0" smtClean="0"/>
              <a:t>s</a:t>
            </a:r>
            <a:r>
              <a:rPr lang="en-US" dirty="0" smtClean="0"/>
              <a:t>) from this volume as a function of angle (</a:t>
            </a:r>
            <a:r>
              <a:rPr lang="el-GR" dirty="0" smtClean="0"/>
              <a:t>θ</a:t>
            </a:r>
            <a:r>
              <a:rPr lang="en-US" dirty="0" smtClean="0"/>
              <a:t>) and polarization.</a:t>
            </a:r>
          </a:p>
          <a:p>
            <a:pPr marL="179525" indent="-179525">
              <a:lnSpc>
                <a:spcPct val="100000"/>
              </a:lnSpc>
              <a:buFont typeface="Arial" pitchFamily="34" charset="0"/>
              <a:buChar char="•"/>
              <a:defRPr/>
            </a:pPr>
            <a:r>
              <a:rPr lang="en-US" dirty="0" smtClean="0"/>
              <a:t>With such exquisite control of the experimental parameters, we can use light scattering to retrieve fundamental physical properties of the scattering medium.</a:t>
            </a:r>
          </a:p>
          <a:p>
            <a:pPr marL="179525" indent="-179525">
              <a:lnSpc>
                <a:spcPct val="100000"/>
              </a:lnSpc>
              <a:buFont typeface="Arial" pitchFamily="34" charset="0"/>
              <a:buChar char="•"/>
              <a:defRPr/>
            </a:pPr>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5"/>
          <p:cNvSpPr>
            <a:spLocks noGrp="1" noChangeArrowheads="1"/>
          </p:cNvSpPr>
          <p:nvPr>
            <p:ph type="sldNum" sz="quarter" idx="5"/>
          </p:nvPr>
        </p:nvSpPr>
        <p:spPr>
          <a:noFill/>
        </p:spPr>
        <p:txBody>
          <a:bodyPr/>
          <a:lstStyle/>
          <a:p>
            <a:fld id="{FEAA443B-4BD7-4E0B-8A8A-18C2394093C7}" type="slidenum">
              <a:rPr lang="en-US">
                <a:cs typeface="Arial" charset="0"/>
              </a:rPr>
              <a:pPr/>
              <a:t>5</a:t>
            </a:fld>
            <a:endParaRPr lang="en-US">
              <a:cs typeface="Arial" charset="0"/>
            </a:endParaRPr>
          </a:p>
        </p:txBody>
      </p:sp>
      <p:sp>
        <p:nvSpPr>
          <p:cNvPr id="91138"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xfrm>
            <a:off x="975360" y="4559587"/>
            <a:ext cx="5364480" cy="4500562"/>
          </a:xfrm>
          <a:ln/>
        </p:spPr>
        <p:txBody>
          <a:bodyPr>
            <a:normAutofit lnSpcReduction="10000"/>
          </a:bodyPr>
          <a:lstStyle/>
          <a:p>
            <a:pPr>
              <a:defRPr/>
            </a:pPr>
            <a:r>
              <a:rPr lang="en-US" u="sng" dirty="0" smtClean="0"/>
              <a:t>Notes:</a:t>
            </a:r>
            <a:r>
              <a:rPr lang="en-US" dirty="0" smtClean="0"/>
              <a:t>  </a:t>
            </a:r>
          </a:p>
          <a:p>
            <a:pPr marL="179525" indent="-179525">
              <a:lnSpc>
                <a:spcPct val="100000"/>
              </a:lnSpc>
              <a:buFont typeface="Arial" pitchFamily="34" charset="0"/>
              <a:buChar char="•"/>
              <a:defRPr/>
            </a:pPr>
            <a:r>
              <a:rPr lang="en-US" sz="1000" dirty="0" smtClean="0"/>
              <a:t>With the controlled parameters of an experiment, it is possible with a light scattering measurement to retrieve the molar mass (</a:t>
            </a:r>
            <a:r>
              <a:rPr lang="en-US" sz="1000" i="1" dirty="0" smtClean="0"/>
              <a:t>M</a:t>
            </a:r>
            <a:r>
              <a:rPr lang="en-US" sz="1000" dirty="0" smtClean="0"/>
              <a:t>), size (</a:t>
            </a:r>
            <a:r>
              <a:rPr lang="en-US" sz="1000" i="1" dirty="0" smtClean="0"/>
              <a:t>r</a:t>
            </a:r>
            <a:r>
              <a:rPr lang="en-US" sz="1000" i="1" baseline="-25000" dirty="0" smtClean="0"/>
              <a:t>g</a:t>
            </a:r>
            <a:r>
              <a:rPr lang="en-US" sz="1000" dirty="0" smtClean="0"/>
              <a:t>), second virial coefficient (</a:t>
            </a:r>
            <a:r>
              <a:rPr lang="en-US" sz="1000" i="1" dirty="0" smtClean="0"/>
              <a:t>A</a:t>
            </a:r>
            <a:r>
              <a:rPr lang="en-US" sz="1000" i="1" baseline="-25000" dirty="0" smtClean="0"/>
              <a:t>2</a:t>
            </a:r>
            <a:r>
              <a:rPr lang="en-US" sz="1000" dirty="0" smtClean="0"/>
              <a:t>), and translational diffusion coefficient (</a:t>
            </a:r>
            <a:r>
              <a:rPr lang="en-US" sz="1000" i="1" dirty="0" smtClean="0"/>
              <a:t>D</a:t>
            </a:r>
            <a:r>
              <a:rPr lang="en-US" sz="1000" i="1" baseline="-25000" dirty="0" smtClean="0"/>
              <a:t>t</a:t>
            </a:r>
            <a:r>
              <a:rPr lang="en-US" sz="1000" dirty="0" smtClean="0"/>
              <a:t>) of a solute in solution.  One of the tremendous advantages of light scattering over almost any other method is that these properties can be measured </a:t>
            </a:r>
            <a:r>
              <a:rPr lang="en-US" sz="1000" i="1" dirty="0" smtClean="0"/>
              <a:t>in solution</a:t>
            </a:r>
            <a:r>
              <a:rPr lang="en-US" sz="1000" dirty="0" smtClean="0"/>
              <a:t> in a non-invasive manner.  </a:t>
            </a:r>
          </a:p>
          <a:p>
            <a:pPr marL="179525" indent="-179525">
              <a:lnSpc>
                <a:spcPct val="100000"/>
              </a:lnSpc>
              <a:buFont typeface="Arial" pitchFamily="34" charset="0"/>
              <a:buChar char="•"/>
              <a:defRPr/>
            </a:pPr>
            <a:r>
              <a:rPr lang="en-US" sz="1000" dirty="0" smtClean="0"/>
              <a:t>Depending on the type of experiment, a light scattering measurement retrieves different aspects of the above-mentioned properties.  For example, in an unfractionated sample, or a batch measurement, the measured molar mass is averaged over the weight distribution of the sample, while the size determined in such a measurement is an average over the radius squared.  For fractionated samples, the non-averaged mass and size distributions can be obtained, and from this, information about conformation can be determined.</a:t>
            </a:r>
          </a:p>
          <a:p>
            <a:pPr marL="179525" indent="-179525">
              <a:lnSpc>
                <a:spcPct val="100000"/>
              </a:lnSpc>
              <a:buFont typeface="Arial" pitchFamily="34" charset="0"/>
              <a:buChar char="•"/>
              <a:defRPr/>
            </a:pPr>
            <a:r>
              <a:rPr lang="en-US" sz="1000" dirty="0" smtClean="0"/>
              <a:t>Also, the first three quantities, </a:t>
            </a:r>
            <a:r>
              <a:rPr lang="en-US" sz="1000" i="1" dirty="0" smtClean="0"/>
              <a:t>M</a:t>
            </a:r>
            <a:r>
              <a:rPr lang="en-US" sz="1000" dirty="0" smtClean="0"/>
              <a:t>, </a:t>
            </a:r>
            <a:r>
              <a:rPr lang="en-US" sz="1000" i="1" dirty="0" smtClean="0"/>
              <a:t>r</a:t>
            </a:r>
            <a:r>
              <a:rPr lang="en-US" sz="1000" i="1" baseline="-25000" dirty="0" smtClean="0"/>
              <a:t>g</a:t>
            </a:r>
            <a:r>
              <a:rPr lang="en-US" sz="1000" dirty="0" smtClean="0"/>
              <a:t>, and </a:t>
            </a:r>
            <a:r>
              <a:rPr lang="en-US" sz="1000" i="1" dirty="0" smtClean="0"/>
              <a:t>A</a:t>
            </a:r>
            <a:r>
              <a:rPr lang="en-US" sz="1000" i="1" baseline="-25000" dirty="0" smtClean="0"/>
              <a:t>2</a:t>
            </a:r>
            <a:r>
              <a:rPr lang="en-US" sz="1000" dirty="0" smtClean="0"/>
              <a:t>, are measured via a technique called either classical, static, or Rayleigh scattering.  In this technique, the time scale of the measurement is long compared to rapid fluctuations in scattered intensity due to molecular motion.  These fluctuations are hence averaged out.  The focus of today’s lecture is Rayleigh scattering.  </a:t>
            </a:r>
          </a:p>
          <a:p>
            <a:pPr marL="179525" indent="-179525">
              <a:lnSpc>
                <a:spcPct val="100000"/>
              </a:lnSpc>
              <a:buFont typeface="Arial" pitchFamily="34" charset="0"/>
              <a:buChar char="•"/>
              <a:defRPr/>
            </a:pPr>
            <a:r>
              <a:rPr lang="en-US" sz="1000" dirty="0" smtClean="0"/>
              <a:t>It is also possible to measure the fast (nanosecond) fluctuations of the scattered intensity in a technique known as Dynamic Light Scattering (DLS), Photon Correlation Spectroscopy (PCS), or Quasi-Elastic Light Scattering (QELS).  This type of measurement determines the translational diffusion coefficient  </a:t>
            </a:r>
            <a:r>
              <a:rPr lang="en-US" sz="1000" i="1" dirty="0" smtClean="0"/>
              <a:t>D</a:t>
            </a:r>
            <a:r>
              <a:rPr lang="en-US" sz="1000" baseline="-25000" dirty="0" smtClean="0"/>
              <a:t>t</a:t>
            </a:r>
            <a:r>
              <a:rPr lang="en-US" sz="1000" dirty="0" smtClean="0"/>
              <a:t> for the solute, which is sometimes converted to an effective hydrodynamic radius (</a:t>
            </a:r>
            <a:r>
              <a:rPr lang="en-US" sz="1000" i="1" dirty="0" smtClean="0"/>
              <a:t>R</a:t>
            </a:r>
            <a:r>
              <a:rPr lang="en-US" sz="1000" i="1" baseline="-25000" dirty="0" smtClean="0"/>
              <a:t>h</a:t>
            </a:r>
            <a:r>
              <a:rPr lang="en-US" sz="1000" dirty="0" smtClean="0"/>
              <a:t>) based on the assumption that the solute is a sphere.</a:t>
            </a:r>
          </a:p>
          <a:p>
            <a:pPr>
              <a:lnSpc>
                <a:spcPct val="100000"/>
              </a:lnSpc>
              <a:spcBef>
                <a:spcPts val="1257"/>
              </a:spcBef>
              <a:defRPr/>
            </a:pPr>
            <a:r>
              <a:rPr lang="en-US" u="sng" dirty="0" smtClean="0"/>
              <a:t>Key Ideas:</a:t>
            </a:r>
          </a:p>
          <a:p>
            <a:pPr marL="181188" indent="-181188">
              <a:lnSpc>
                <a:spcPct val="100000"/>
              </a:lnSpc>
              <a:buFont typeface="Arial" pitchFamily="34" charset="0"/>
              <a:buChar char="•"/>
              <a:defRPr/>
            </a:pPr>
            <a:r>
              <a:rPr lang="en-US" sz="1000" b="1" dirty="0" smtClean="0"/>
              <a:t>Static Light Scattering </a:t>
            </a:r>
            <a:r>
              <a:rPr lang="en-US" sz="1000" dirty="0" smtClean="0"/>
              <a:t>measures molar mass, size (radius of gyration) and second virial coefficient.</a:t>
            </a:r>
          </a:p>
          <a:p>
            <a:pPr marL="181188" indent="-181188">
              <a:lnSpc>
                <a:spcPct val="100000"/>
              </a:lnSpc>
              <a:buFont typeface="Arial" pitchFamily="34" charset="0"/>
              <a:buChar char="•"/>
              <a:defRPr/>
            </a:pPr>
            <a:r>
              <a:rPr lang="en-US" sz="1000" b="1" dirty="0" smtClean="0"/>
              <a:t>Dynamic Light Scattering </a:t>
            </a:r>
            <a:r>
              <a:rPr lang="en-US" sz="1000" dirty="0" smtClean="0"/>
              <a:t>measures the translational diffusion coefficient from which a hydrodynamic radius can be calculated.</a:t>
            </a:r>
          </a:p>
          <a:p>
            <a:pPr>
              <a:defRPr/>
            </a:pPr>
            <a:endParaRPr lang="en-US" sz="1000"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5"/>
          <p:cNvSpPr>
            <a:spLocks noGrp="1" noChangeArrowheads="1"/>
          </p:cNvSpPr>
          <p:nvPr>
            <p:ph type="sldNum" sz="quarter" idx="5"/>
          </p:nvPr>
        </p:nvSpPr>
        <p:spPr>
          <a:noFill/>
        </p:spPr>
        <p:txBody>
          <a:bodyPr/>
          <a:lstStyle/>
          <a:p>
            <a:fld id="{981EC33A-A345-432B-905E-D068A44941E3}" type="slidenum">
              <a:rPr lang="en-US">
                <a:cs typeface="Arial" charset="0"/>
              </a:rPr>
              <a:pPr/>
              <a:t>6</a:t>
            </a:fld>
            <a:endParaRPr lang="en-US">
              <a:cs typeface="Arial" charset="0"/>
            </a:endParaRPr>
          </a:p>
        </p:txBody>
      </p:sp>
      <p:sp>
        <p:nvSpPr>
          <p:cNvPr id="5124" name="Rectangle 2"/>
          <p:cNvSpPr>
            <a:spLocks noGrp="1" noRot="1" noChangeAspect="1" noChangeArrowheads="1" noTextEdit="1"/>
          </p:cNvSpPr>
          <p:nvPr>
            <p:ph type="sldImg"/>
          </p:nvPr>
        </p:nvSpPr>
        <p:spPr>
          <a:ln/>
        </p:spPr>
      </p:sp>
      <p:sp>
        <p:nvSpPr>
          <p:cNvPr id="5126" name="Rectangle 6"/>
          <p:cNvSpPr>
            <a:spLocks noGrp="1" noChangeArrowheads="1"/>
          </p:cNvSpPr>
          <p:nvPr>
            <p:ph type="body" idx="1"/>
          </p:nvPr>
        </p:nvSpPr>
        <p:spPr>
          <a:ln/>
        </p:spPr>
        <p:txBody>
          <a:bodyPr/>
          <a:lstStyle/>
          <a:p>
            <a:pPr>
              <a:defRPr/>
            </a:pPr>
            <a:r>
              <a:rPr lang="en-US" u="sng" dirty="0" smtClean="0"/>
              <a:t>Notes:</a:t>
            </a:r>
            <a:r>
              <a:rPr lang="en-US" dirty="0" smtClean="0"/>
              <a:t>  </a:t>
            </a:r>
          </a:p>
          <a:p>
            <a:pPr marL="179525" indent="-179525">
              <a:buFont typeface="Arial" pitchFamily="34" charset="0"/>
              <a:buChar char="•"/>
              <a:defRPr/>
            </a:pPr>
            <a:r>
              <a:rPr lang="en-US" dirty="0" smtClean="0"/>
              <a:t>Between 1864 and 1873, James Clerk Maxwell developed the theoretical description of electricity and magnetism.  His results lead to the prediction that light is electromagnetic radiation propagating through free space in the form of orthogonal, oscillating electric and magnetic fields.</a:t>
            </a:r>
          </a:p>
          <a:p>
            <a:pPr marL="179525" indent="-179525">
              <a:buFont typeface="Arial" pitchFamily="34" charset="0"/>
              <a:buChar char="•"/>
              <a:defRPr/>
            </a:pPr>
            <a:r>
              <a:rPr lang="en-US" dirty="0" smtClean="0"/>
              <a:t>Maxwell’s description explains many of the important properties of light.  For example, light is often linearly </a:t>
            </a:r>
            <a:r>
              <a:rPr lang="en-US" i="1" dirty="0" smtClean="0"/>
              <a:t>polarized</a:t>
            </a:r>
            <a:r>
              <a:rPr lang="en-US" dirty="0" smtClean="0"/>
              <a:t>.  The polarization of the light is determined by the direction of oscillation of the electric field.  Scattered and reflected light is often polarized, as can be readily tested with a pair of polaroid sunglasses.  Look at the variation of the intensity of skylight or light reflected from a puddle as you rotate the glasses!</a:t>
            </a:r>
          </a:p>
          <a:p>
            <a:pPr marL="179525" indent="-179525">
              <a:buFont typeface="Arial" pitchFamily="34" charset="0"/>
              <a:buChar char="•"/>
              <a:defRPr/>
            </a:pPr>
            <a:r>
              <a:rPr lang="en-US" dirty="0" smtClean="0"/>
              <a:t>The measurable quantity of light is the </a:t>
            </a:r>
            <a:r>
              <a:rPr lang="en-US" i="1" dirty="0" smtClean="0"/>
              <a:t>intensity</a:t>
            </a:r>
            <a:r>
              <a:rPr lang="en-US" dirty="0" smtClean="0"/>
              <a:t>, which is proportional to the square of the electric field magnitude, </a:t>
            </a:r>
            <a:r>
              <a:rPr lang="en-US" i="1" dirty="0" smtClean="0"/>
              <a:t>i.e.</a:t>
            </a:r>
            <a:r>
              <a:rPr lang="en-US" dirty="0" smtClean="0"/>
              <a:t>,             .  The intensity is a measure of the power imparted by the light on a given area. </a:t>
            </a:r>
          </a:p>
          <a:p>
            <a:pPr>
              <a:defRPr/>
            </a:pPr>
            <a:endParaRPr lang="en-US" u="sng" dirty="0" smtClean="0"/>
          </a:p>
          <a:p>
            <a:pPr>
              <a:defRPr/>
            </a:pPr>
            <a:r>
              <a:rPr lang="en-US" u="sng" dirty="0" smtClean="0"/>
              <a:t>Key Ideas:</a:t>
            </a:r>
            <a:endParaRPr lang="en-US" i="1" u="sng" dirty="0" smtClean="0"/>
          </a:p>
          <a:p>
            <a:pPr marL="184513" indent="-184513">
              <a:buFontTx/>
              <a:buChar char="•"/>
              <a:defRPr/>
            </a:pPr>
            <a:r>
              <a:rPr lang="en-US" b="1" dirty="0" smtClean="0"/>
              <a:t>Electric field</a:t>
            </a:r>
            <a:r>
              <a:rPr lang="en-US" dirty="0" smtClean="0"/>
              <a:t>  -  Light consists of oscillating electric and magnetic fields.  The electric field interacts more strongly with matter than the magnetic field.</a:t>
            </a:r>
            <a:endParaRPr lang="en-US" b="1" dirty="0" smtClean="0"/>
          </a:p>
          <a:p>
            <a:pPr marL="184513" indent="-184513">
              <a:buFontTx/>
              <a:buChar char="•"/>
              <a:defRPr/>
            </a:pPr>
            <a:r>
              <a:rPr lang="en-US" b="1" dirty="0" smtClean="0"/>
              <a:t>Linear polarization</a:t>
            </a:r>
            <a:r>
              <a:rPr lang="en-US" dirty="0" smtClean="0"/>
              <a:t>  -  The direction of oscillation of the electric field.</a:t>
            </a:r>
          </a:p>
          <a:p>
            <a:pPr marL="184513" indent="-184513">
              <a:buFontTx/>
              <a:buChar char="•"/>
              <a:defRPr/>
            </a:pPr>
            <a:r>
              <a:rPr lang="en-US" b="1" dirty="0" smtClean="0"/>
              <a:t>Intensity</a:t>
            </a:r>
            <a:r>
              <a:rPr lang="en-US" dirty="0" smtClean="0"/>
              <a:t>  -  The observable quantity of the light, </a:t>
            </a:r>
            <a:r>
              <a:rPr lang="en-US" i="1" dirty="0" smtClean="0"/>
              <a:t>i.e.</a:t>
            </a:r>
            <a:r>
              <a:rPr lang="en-US" dirty="0" smtClean="0"/>
              <a:t>, the power imparted by the light on a given area.  The intensity is  proportional to the square magnitude of the electric field.</a:t>
            </a:r>
          </a:p>
        </p:txBody>
      </p:sp>
      <p:graphicFrame>
        <p:nvGraphicFramePr>
          <p:cNvPr id="5122" name="Object 7"/>
          <p:cNvGraphicFramePr>
            <a:graphicFrameLocks noChangeAspect="1"/>
          </p:cNvGraphicFramePr>
          <p:nvPr/>
        </p:nvGraphicFramePr>
        <p:xfrm>
          <a:off x="3069565" y="6567681"/>
          <a:ext cx="450427" cy="247572"/>
        </p:xfrm>
        <a:graphic>
          <a:graphicData uri="http://schemas.openxmlformats.org/presentationml/2006/ole">
            <p:oleObj spid="_x0000_s5122" name="Equation" r:id="rId4" imgW="495000" imgH="279360" progId="Equation.3">
              <p:embed/>
            </p:oleObj>
          </a:graphicData>
        </a:graphic>
      </p:graphicFrame>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5"/>
          <p:cNvSpPr>
            <a:spLocks noGrp="1" noChangeArrowheads="1"/>
          </p:cNvSpPr>
          <p:nvPr>
            <p:ph type="sldNum" sz="quarter" idx="5"/>
          </p:nvPr>
        </p:nvSpPr>
        <p:spPr>
          <a:noFill/>
        </p:spPr>
        <p:txBody>
          <a:bodyPr/>
          <a:lstStyle/>
          <a:p>
            <a:fld id="{9A05EE8F-F715-4FE6-A482-E5AC70DCFBA1}" type="slidenum">
              <a:rPr lang="en-US">
                <a:cs typeface="Arial" charset="0"/>
              </a:rPr>
              <a:pPr/>
              <a:t>7</a:t>
            </a:fld>
            <a:endParaRPr lang="en-US">
              <a:cs typeface="Arial" charset="0"/>
            </a:endParaRPr>
          </a:p>
        </p:txBody>
      </p:sp>
      <p:sp>
        <p:nvSpPr>
          <p:cNvPr id="95234" name="Rectangle 2"/>
          <p:cNvSpPr>
            <a:spLocks noGrp="1" noRot="1" noChangeAspect="1" noChangeArrowheads="1" noTextEdit="1"/>
          </p:cNvSpPr>
          <p:nvPr>
            <p:ph type="sldImg"/>
          </p:nvPr>
        </p:nvSpPr>
        <p:spPr>
          <a:ln/>
        </p:spPr>
      </p:sp>
      <p:sp>
        <p:nvSpPr>
          <p:cNvPr id="39941" name="Rectangle 4"/>
          <p:cNvSpPr>
            <a:spLocks noGrp="1" noChangeArrowheads="1"/>
          </p:cNvSpPr>
          <p:nvPr>
            <p:ph type="body" idx="1"/>
          </p:nvPr>
        </p:nvSpPr>
        <p:spPr>
          <a:ln/>
        </p:spPr>
        <p:txBody>
          <a:bodyPr/>
          <a:lstStyle/>
          <a:p>
            <a:pPr>
              <a:defRPr/>
            </a:pPr>
            <a:r>
              <a:rPr lang="en-US" u="sng" dirty="0" smtClean="0"/>
              <a:t>Notes:</a:t>
            </a:r>
            <a:r>
              <a:rPr lang="en-US" dirty="0" smtClean="0"/>
              <a:t>  </a:t>
            </a:r>
          </a:p>
          <a:p>
            <a:pPr marL="179525" indent="-179525">
              <a:lnSpc>
                <a:spcPct val="100000"/>
              </a:lnSpc>
              <a:buFont typeface="Arial" pitchFamily="34" charset="0"/>
              <a:buChar char="•"/>
              <a:defRPr/>
            </a:pPr>
            <a:r>
              <a:rPr lang="en-US" dirty="0" smtClean="0"/>
              <a:t>There is a simple explanation for light scattering.  The oscillating electric field of the light partially separates positive and negative charges in the particle, with the amount of separation determined by the polarizability of the particle.  Note that the interactions of the magnetic field of the light with matter are in general much weaker than the electric field; The magnetic field will thus be ignored from here on.</a:t>
            </a:r>
          </a:p>
          <a:p>
            <a:pPr marL="179525" indent="-179525">
              <a:lnSpc>
                <a:spcPct val="100000"/>
              </a:lnSpc>
              <a:buFont typeface="Arial" pitchFamily="34" charset="0"/>
              <a:buChar char="•"/>
              <a:defRPr/>
            </a:pPr>
            <a:r>
              <a:rPr lang="en-US" dirty="0" smtClean="0"/>
              <a:t>In the limit where the wavelength of the light is much longer than the physical dimensions of the particle, the separated charges produce a dipole field.  The oscillating electric field creates an oscillating dipole in the particle, which can then reradiate the light, much like an antenna for a radio station.  The amount of light scattered in this fashion is typically quite small – only a fraction of a percent of the incident light.  Also, the light is scattered predominately in the plane perpendicular to the polarization.</a:t>
            </a:r>
          </a:p>
          <a:p>
            <a:pPr marL="179525" indent="-179525">
              <a:lnSpc>
                <a:spcPct val="100000"/>
              </a:lnSpc>
              <a:buFont typeface="Arial" pitchFamily="34" charset="0"/>
              <a:buChar char="•"/>
              <a:defRPr/>
            </a:pPr>
            <a:r>
              <a:rPr lang="en-US" dirty="0" smtClean="0"/>
              <a:t>Note that this picture of the particle oscillating as a dipole is only valid in the Rayleigh-Gans-Debye (RGD) limit.  In this limit, the wavelength of the light is much longer than the physical dimensions of the particle.  The RGD limit will be discussed in more detail later.</a:t>
            </a:r>
          </a:p>
          <a:p>
            <a:pPr>
              <a:defRPr/>
            </a:pPr>
            <a:endParaRPr lang="en-US" u="sng" dirty="0" smtClean="0"/>
          </a:p>
          <a:p>
            <a:pPr>
              <a:defRPr/>
            </a:pPr>
            <a:r>
              <a:rPr lang="en-US" u="sng" dirty="0" smtClean="0"/>
              <a:t>Key Ideas:</a:t>
            </a:r>
          </a:p>
          <a:p>
            <a:pPr marL="179525" indent="-179525">
              <a:lnSpc>
                <a:spcPct val="100000"/>
              </a:lnSpc>
              <a:buFont typeface="Arial" pitchFamily="34" charset="0"/>
              <a:buChar char="•"/>
              <a:defRPr/>
            </a:pPr>
            <a:r>
              <a:rPr lang="en-US" b="1" dirty="0" smtClean="0"/>
              <a:t>Polarizability</a:t>
            </a:r>
            <a:r>
              <a:rPr lang="en-US" dirty="0" smtClean="0"/>
              <a:t>  -  positive and negative charges in a material can be partially separated to produce a dipole field.  The easier it is to separate the charges, the more polarizable the material.  The polarizability of a material is related to its index of refraction (to be discussed later).</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5"/>
          <p:cNvSpPr>
            <a:spLocks noGrp="1" noChangeArrowheads="1"/>
          </p:cNvSpPr>
          <p:nvPr>
            <p:ph type="sldNum" sz="quarter" idx="5"/>
          </p:nvPr>
        </p:nvSpPr>
        <p:spPr>
          <a:noFill/>
        </p:spPr>
        <p:txBody>
          <a:bodyPr/>
          <a:lstStyle/>
          <a:p>
            <a:fld id="{E6812D48-4EFE-4A0B-9F8F-A717D90BE36A}" type="slidenum">
              <a:rPr lang="en-US">
                <a:cs typeface="Arial" charset="0"/>
              </a:rPr>
              <a:pPr/>
              <a:t>8</a:t>
            </a:fld>
            <a:endParaRPr lang="en-US">
              <a:cs typeface="Arial" charset="0"/>
            </a:endParaRPr>
          </a:p>
        </p:txBody>
      </p:sp>
      <p:sp>
        <p:nvSpPr>
          <p:cNvPr id="7175" name="Rectangle 1028"/>
          <p:cNvSpPr>
            <a:spLocks noGrp="1" noChangeArrowheads="1"/>
          </p:cNvSpPr>
          <p:nvPr>
            <p:ph type="body" idx="1"/>
          </p:nvPr>
        </p:nvSpPr>
        <p:spPr/>
        <p:txBody>
          <a:bodyPr>
            <a:normAutofit lnSpcReduction="10000"/>
          </a:bodyPr>
          <a:lstStyle/>
          <a:p>
            <a:pPr>
              <a:defRPr/>
            </a:pPr>
            <a:r>
              <a:rPr lang="en-US" u="sng" dirty="0" smtClean="0"/>
              <a:t>Notes:  </a:t>
            </a:r>
          </a:p>
          <a:p>
            <a:pPr marL="177864" indent="-177864">
              <a:buFont typeface="Arial" pitchFamily="34" charset="0"/>
              <a:buChar char="•"/>
              <a:defRPr/>
            </a:pPr>
            <a:r>
              <a:rPr lang="en-US" dirty="0" smtClean="0"/>
              <a:t>In a continuous medium, light interacts with the matter as it propagates.  The degree to which the light is affected by the matter is quantified by the index of refraction.  The index of refraction is used to describe several interesting properties of light.  For example, the net field in a continuous medium travels with a speed slower than the speed of light in vacuum:                                            </a:t>
            </a:r>
          </a:p>
          <a:p>
            <a:pPr marL="177864" indent="-177864">
              <a:buFont typeface="Arial" pitchFamily="34" charset="0"/>
              <a:buChar char="•"/>
              <a:defRPr/>
            </a:pPr>
            <a:r>
              <a:rPr lang="en-US" dirty="0" smtClean="0"/>
              <a:t>When light traverses an interface between two media with different indices of refraction, some of the light can be reflected  from the interface, while the path of the remaining light can be refracted.  Snell’s law relates the indices of refraction to the angle of refraction:                                 .</a:t>
            </a:r>
          </a:p>
          <a:p>
            <a:pPr marL="177864" indent="-177864">
              <a:buFont typeface="Arial" pitchFamily="34" charset="0"/>
              <a:buChar char="•"/>
              <a:defRPr/>
            </a:pPr>
            <a:r>
              <a:rPr lang="en-US" dirty="0" smtClean="0"/>
              <a:t>The index of refraction is directly related to the polarizability of a material, and thus the amount of light it will scatter. Typically, a related quantity, </a:t>
            </a:r>
            <a:r>
              <a:rPr lang="en-US" i="1" dirty="0" smtClean="0"/>
              <a:t>dn/dc</a:t>
            </a:r>
            <a:r>
              <a:rPr lang="en-US" dirty="0" smtClean="0"/>
              <a:t>, i.e., the change in index of refraction with concentration, is measured for a solute to determine the amount of light a given amount of solute will scatter.  </a:t>
            </a:r>
            <a:r>
              <a:rPr lang="en-US" i="1" dirty="0" smtClean="0"/>
              <a:t>dn/d</a:t>
            </a:r>
            <a:r>
              <a:rPr lang="en-US" dirty="0" smtClean="0"/>
              <a:t>c is known as the specific refractive index increment.</a:t>
            </a:r>
          </a:p>
          <a:p>
            <a:pPr>
              <a:spcBef>
                <a:spcPts val="1257"/>
              </a:spcBef>
              <a:defRPr/>
            </a:pPr>
            <a:r>
              <a:rPr lang="en-US" u="sng" dirty="0" smtClean="0"/>
              <a:t>Key Ideas:</a:t>
            </a:r>
          </a:p>
          <a:p>
            <a:pPr marL="176201" indent="-176201">
              <a:buFont typeface="Arial" pitchFamily="34" charset="0"/>
              <a:buChar char="•"/>
              <a:defRPr/>
            </a:pPr>
            <a:r>
              <a:rPr lang="en-US" b="1" dirty="0" smtClean="0"/>
              <a:t>Index of refraction – </a:t>
            </a:r>
            <a:r>
              <a:rPr lang="en-US" dirty="0" smtClean="0"/>
              <a:t> A term describing the interaction of light with matter, directly related to the polarizability of a material. </a:t>
            </a:r>
          </a:p>
          <a:p>
            <a:pPr marL="176201" indent="-176201">
              <a:buFont typeface="Arial" pitchFamily="34" charset="0"/>
              <a:buChar char="•"/>
              <a:defRPr/>
            </a:pPr>
            <a:r>
              <a:rPr lang="en-US" b="1" dirty="0" smtClean="0"/>
              <a:t>Refraction –</a:t>
            </a:r>
            <a:r>
              <a:rPr lang="en-US" dirty="0" smtClean="0"/>
              <a:t>  The bending of light at an interface between media with different indices of refraction.</a:t>
            </a:r>
          </a:p>
          <a:p>
            <a:pPr marL="176201" indent="-176201">
              <a:buFont typeface="Arial" pitchFamily="34" charset="0"/>
              <a:buChar char="•"/>
              <a:defRPr/>
            </a:pPr>
            <a:r>
              <a:rPr lang="en-US" dirty="0" smtClean="0"/>
              <a:t> </a:t>
            </a:r>
            <a:r>
              <a:rPr lang="en-US" b="1" dirty="0" smtClean="0"/>
              <a:t>Reflection –</a:t>
            </a:r>
            <a:r>
              <a:rPr lang="en-US" dirty="0" smtClean="0"/>
              <a:t>  At an interface, some of the light does not propagate through the interface, but is reflected back.</a:t>
            </a:r>
          </a:p>
          <a:p>
            <a:pPr marL="176201" indent="-176201">
              <a:buFont typeface="Arial" pitchFamily="34" charset="0"/>
              <a:buChar char="•"/>
              <a:defRPr/>
            </a:pPr>
            <a:r>
              <a:rPr lang="en-US" b="1" dirty="0" smtClean="0"/>
              <a:t>Refractive Index Increment dn/dc </a:t>
            </a:r>
            <a:r>
              <a:rPr lang="en-US" dirty="0" smtClean="0"/>
              <a:t>– The change in refractive index of a solution with concentration of a solute</a:t>
            </a:r>
          </a:p>
        </p:txBody>
      </p:sp>
      <p:graphicFrame>
        <p:nvGraphicFramePr>
          <p:cNvPr id="7170" name="Object 1028"/>
          <p:cNvGraphicFramePr>
            <a:graphicFrameLocks noChangeAspect="1"/>
          </p:cNvGraphicFramePr>
          <p:nvPr/>
        </p:nvGraphicFramePr>
        <p:xfrm>
          <a:off x="2712560" y="5309494"/>
          <a:ext cx="1253067" cy="208222"/>
        </p:xfrm>
        <a:graphic>
          <a:graphicData uri="http://schemas.openxmlformats.org/presentationml/2006/ole">
            <p:oleObj spid="_x0000_s7170" name="Equation" r:id="rId4" imgW="2234880" imgH="380880" progId="Equation.3">
              <p:embed/>
            </p:oleObj>
          </a:graphicData>
        </a:graphic>
      </p:graphicFrame>
      <p:graphicFrame>
        <p:nvGraphicFramePr>
          <p:cNvPr id="7171" name="Object 1029"/>
          <p:cNvGraphicFramePr>
            <a:graphicFrameLocks noChangeAspect="1"/>
          </p:cNvGraphicFramePr>
          <p:nvPr/>
        </p:nvGraphicFramePr>
        <p:xfrm>
          <a:off x="2358334" y="5909845"/>
          <a:ext cx="1139614" cy="211502"/>
        </p:xfrm>
        <a:graphic>
          <a:graphicData uri="http://schemas.openxmlformats.org/presentationml/2006/ole">
            <p:oleObj spid="_x0000_s7171" name="Equation" r:id="rId5" imgW="1143000" imgH="215640" progId="Equation.3">
              <p:embed/>
            </p:oleObj>
          </a:graphicData>
        </a:graphic>
      </p:graphicFrame>
      <p:sp>
        <p:nvSpPr>
          <p:cNvPr id="7174" name="Slide Image Placeholder 9"/>
          <p:cNvSpPr>
            <a:spLocks noGrp="1" noRot="1" noChangeAspect="1"/>
          </p:cNvSpPr>
          <p:nvPr>
            <p:ph type="sldImg"/>
          </p:nvPr>
        </p:nvSpPr>
        <p:spPr>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5"/>
          <p:cNvSpPr>
            <a:spLocks noGrp="1" noChangeArrowheads="1"/>
          </p:cNvSpPr>
          <p:nvPr>
            <p:ph type="sldNum" sz="quarter" idx="5"/>
          </p:nvPr>
        </p:nvSpPr>
        <p:spPr>
          <a:noFill/>
        </p:spPr>
        <p:txBody>
          <a:bodyPr/>
          <a:lstStyle/>
          <a:p>
            <a:fld id="{B845FB38-D8BA-4C31-966A-48731C23AFF8}" type="slidenum">
              <a:rPr lang="en-US">
                <a:cs typeface="Arial" charset="0"/>
              </a:rPr>
              <a:pPr/>
              <a:t>9</a:t>
            </a:fld>
            <a:endParaRPr lang="en-US">
              <a:cs typeface="Arial" charset="0"/>
            </a:endParaRPr>
          </a:p>
        </p:txBody>
      </p:sp>
      <p:sp>
        <p:nvSpPr>
          <p:cNvPr id="9222" name="Rectangle 2"/>
          <p:cNvSpPr>
            <a:spLocks noGrp="1" noRot="1" noChangeAspect="1" noChangeArrowheads="1" noTextEdit="1"/>
          </p:cNvSpPr>
          <p:nvPr>
            <p:ph type="sldImg"/>
          </p:nvPr>
        </p:nvSpPr>
        <p:spPr>
          <a:ln/>
        </p:spPr>
      </p:sp>
      <p:sp>
        <p:nvSpPr>
          <p:cNvPr id="9224" name="Rectangle 3"/>
          <p:cNvSpPr>
            <a:spLocks noGrp="1" noChangeArrowheads="1"/>
          </p:cNvSpPr>
          <p:nvPr>
            <p:ph type="body" idx="1"/>
          </p:nvPr>
        </p:nvSpPr>
        <p:spPr>
          <a:ln/>
        </p:spPr>
        <p:txBody>
          <a:bodyPr/>
          <a:lstStyle/>
          <a:p>
            <a:pPr>
              <a:defRPr/>
            </a:pPr>
            <a:r>
              <a:rPr lang="en-US" u="sng" dirty="0" smtClean="0"/>
              <a:t>Notes:</a:t>
            </a:r>
            <a:r>
              <a:rPr lang="en-US" dirty="0" smtClean="0"/>
              <a:t>  </a:t>
            </a:r>
          </a:p>
          <a:p>
            <a:pPr marL="181188" indent="-181188">
              <a:lnSpc>
                <a:spcPct val="100000"/>
              </a:lnSpc>
              <a:buFont typeface="Arial" pitchFamily="34" charset="0"/>
              <a:buChar char="•"/>
              <a:defRPr/>
            </a:pPr>
            <a:r>
              <a:rPr lang="en-US" dirty="0" smtClean="0"/>
              <a:t>When two or more sources of light combine to form one detected beam, several interesting things can happen.  If the light sources are independent, the phase relationship between the two light sources is random, then the two light sources are </a:t>
            </a:r>
            <a:r>
              <a:rPr lang="en-US" i="1" dirty="0" smtClean="0"/>
              <a:t>incoherent</a:t>
            </a:r>
            <a:r>
              <a:rPr lang="en-US" dirty="0" smtClean="0"/>
              <a:t> with respect to each other. The electric fields add independently and thus incoherent light adds just as expected:</a:t>
            </a:r>
          </a:p>
          <a:p>
            <a:pPr marL="181188" indent="-181188">
              <a:lnSpc>
                <a:spcPct val="100000"/>
              </a:lnSpc>
              <a:buFont typeface="Arial" pitchFamily="34" charset="0"/>
              <a:buChar char="•"/>
              <a:defRPr/>
            </a:pPr>
            <a:endParaRPr lang="en-US" dirty="0" smtClean="0"/>
          </a:p>
          <a:p>
            <a:pPr marL="181188" indent="-181188">
              <a:lnSpc>
                <a:spcPct val="100000"/>
              </a:lnSpc>
              <a:buFont typeface="Arial" pitchFamily="34" charset="0"/>
              <a:buChar char="•"/>
              <a:defRPr/>
            </a:pPr>
            <a:r>
              <a:rPr lang="en-US" dirty="0" smtClean="0"/>
              <a:t>However, if there is a definite phase relationship between the two sources of light (e.g. one splits the light of a single source), they are said to be </a:t>
            </a:r>
            <a:r>
              <a:rPr lang="en-US" i="1" dirty="0" smtClean="0"/>
              <a:t>coherent</a:t>
            </a:r>
            <a:r>
              <a:rPr lang="en-US" dirty="0" smtClean="0"/>
              <a:t> with respect to each other.  Coherent light adds in a much different fashion,                                     .  </a:t>
            </a:r>
          </a:p>
          <a:p>
            <a:pPr marL="181188" indent="-181188">
              <a:lnSpc>
                <a:spcPct val="100000"/>
              </a:lnSpc>
              <a:buFont typeface="Arial" pitchFamily="34" charset="0"/>
              <a:buChar char="•"/>
              <a:defRPr/>
            </a:pPr>
            <a:endParaRPr lang="en-US" dirty="0" smtClean="0"/>
          </a:p>
          <a:p>
            <a:pPr marL="181188" indent="-181188">
              <a:lnSpc>
                <a:spcPct val="100000"/>
              </a:lnSpc>
              <a:buFont typeface="Arial" pitchFamily="34" charset="0"/>
              <a:buChar char="•"/>
              <a:defRPr/>
            </a:pPr>
            <a:r>
              <a:rPr lang="en-US" dirty="0" smtClean="0"/>
              <a:t>For example, we can write the time-varying electric field as                                            , where </a:t>
            </a:r>
            <a:r>
              <a:rPr lang="en-US" i="1" dirty="0" smtClean="0"/>
              <a:t>E</a:t>
            </a:r>
            <a:r>
              <a:rPr lang="en-US" baseline="-25000" dirty="0" smtClean="0"/>
              <a:t>0</a:t>
            </a:r>
            <a:r>
              <a:rPr lang="en-US" dirty="0" smtClean="0"/>
              <a:t> is the amplitude of the field, </a:t>
            </a:r>
            <a:r>
              <a:rPr lang="en-US" dirty="0" smtClean="0">
                <a:latin typeface="Symbol" pitchFamily="18" charset="2"/>
              </a:rPr>
              <a:t>n</a:t>
            </a:r>
            <a:r>
              <a:rPr lang="en-US" dirty="0" smtClean="0"/>
              <a:t> is the frequency, and </a:t>
            </a:r>
            <a:r>
              <a:rPr lang="en-US" dirty="0" smtClean="0">
                <a:latin typeface="Symbol" pitchFamily="18" charset="2"/>
              </a:rPr>
              <a:t>j</a:t>
            </a:r>
            <a:r>
              <a:rPr lang="en-US" dirty="0" smtClean="0"/>
              <a:t> is the phase.  If the phase difference between </a:t>
            </a:r>
            <a:r>
              <a:rPr lang="en-US" i="1" dirty="0" smtClean="0"/>
              <a:t>E</a:t>
            </a:r>
            <a:r>
              <a:rPr lang="en-US" baseline="-25000" dirty="0" smtClean="0"/>
              <a:t>1</a:t>
            </a:r>
            <a:r>
              <a:rPr lang="en-US" dirty="0" smtClean="0"/>
              <a:t> and </a:t>
            </a:r>
            <a:r>
              <a:rPr lang="en-US" i="1" dirty="0" smtClean="0"/>
              <a:t>E</a:t>
            </a:r>
            <a:r>
              <a:rPr lang="en-US" baseline="-25000" dirty="0" smtClean="0"/>
              <a:t>2</a:t>
            </a:r>
            <a:r>
              <a:rPr lang="en-US" dirty="0" smtClean="0"/>
              <a:t> is 0°, then the two fields </a:t>
            </a:r>
            <a:r>
              <a:rPr lang="en-US" i="1" dirty="0" smtClean="0"/>
              <a:t>constructively interfere</a:t>
            </a:r>
            <a:r>
              <a:rPr lang="en-US" dirty="0" smtClean="0"/>
              <a:t>, resulting in an intensity that is twice that for two incoherent sources. If the phases of </a:t>
            </a:r>
            <a:r>
              <a:rPr lang="en-US" i="1" dirty="0" smtClean="0"/>
              <a:t>E</a:t>
            </a:r>
            <a:r>
              <a:rPr lang="en-US" baseline="-25000" dirty="0" smtClean="0"/>
              <a:t>1</a:t>
            </a:r>
            <a:r>
              <a:rPr lang="en-US" dirty="0" smtClean="0"/>
              <a:t> and </a:t>
            </a:r>
            <a:r>
              <a:rPr lang="en-US" i="1" dirty="0" smtClean="0"/>
              <a:t>E</a:t>
            </a:r>
            <a:r>
              <a:rPr lang="en-US" baseline="-25000" dirty="0" smtClean="0"/>
              <a:t>2</a:t>
            </a:r>
            <a:r>
              <a:rPr lang="en-US" dirty="0" smtClean="0"/>
              <a:t> differ by 180°, the electric fields completely cancel and the observed intensity is 0!  This is called </a:t>
            </a:r>
            <a:r>
              <a:rPr lang="en-US" i="1" dirty="0" smtClean="0"/>
              <a:t>destructive interference</a:t>
            </a:r>
            <a:r>
              <a:rPr lang="en-US" dirty="0" smtClean="0"/>
              <a:t>.</a:t>
            </a:r>
          </a:p>
          <a:p>
            <a:pPr>
              <a:defRPr/>
            </a:pPr>
            <a:endParaRPr lang="en-US" u="sng" dirty="0" smtClean="0"/>
          </a:p>
          <a:p>
            <a:pPr>
              <a:defRPr/>
            </a:pPr>
            <a:r>
              <a:rPr lang="en-US" u="sng" dirty="0" smtClean="0"/>
              <a:t>Key Ideas:</a:t>
            </a:r>
            <a:endParaRPr lang="en-US" i="1" u="sng" dirty="0" smtClean="0"/>
          </a:p>
          <a:p>
            <a:pPr marL="239367" indent="-239367">
              <a:buFontTx/>
              <a:buChar char="•"/>
              <a:defRPr/>
            </a:pPr>
            <a:r>
              <a:rPr lang="en-US" b="1" dirty="0" smtClean="0"/>
              <a:t>Coherent</a:t>
            </a:r>
            <a:r>
              <a:rPr lang="en-US" dirty="0" smtClean="0"/>
              <a:t> </a:t>
            </a:r>
            <a:r>
              <a:rPr lang="en-US" b="1" dirty="0" smtClean="0"/>
              <a:t>–</a:t>
            </a:r>
            <a:r>
              <a:rPr lang="en-US" dirty="0" smtClean="0"/>
              <a:t>  Definite phase relationship between the waves.</a:t>
            </a:r>
          </a:p>
          <a:p>
            <a:pPr marL="239367" indent="-239367">
              <a:buFontTx/>
              <a:buChar char="•"/>
              <a:defRPr/>
            </a:pPr>
            <a:r>
              <a:rPr lang="en-US" b="1" dirty="0" smtClean="0"/>
              <a:t>Incoherent</a:t>
            </a:r>
            <a:r>
              <a:rPr lang="en-US" dirty="0" smtClean="0"/>
              <a:t> </a:t>
            </a:r>
            <a:r>
              <a:rPr lang="en-US" b="1" dirty="0" smtClean="0"/>
              <a:t>–</a:t>
            </a:r>
            <a:r>
              <a:rPr lang="en-US" dirty="0" smtClean="0"/>
              <a:t>  Random phase relationship between the waves.</a:t>
            </a:r>
          </a:p>
          <a:p>
            <a:pPr marL="239367" indent="-239367">
              <a:buFontTx/>
              <a:buChar char="•"/>
              <a:defRPr/>
            </a:pPr>
            <a:r>
              <a:rPr lang="en-US" b="1" dirty="0" smtClean="0"/>
              <a:t>Interference</a:t>
            </a:r>
            <a:r>
              <a:rPr lang="en-US" dirty="0" smtClean="0"/>
              <a:t> </a:t>
            </a:r>
            <a:r>
              <a:rPr lang="en-US" b="1" dirty="0" smtClean="0"/>
              <a:t>–</a:t>
            </a:r>
            <a:r>
              <a:rPr lang="en-US" dirty="0" smtClean="0"/>
              <a:t>  Coherent light can add constructively or destructively depending on the phase relationships between the contributing waves.</a:t>
            </a:r>
          </a:p>
          <a:p>
            <a:pPr marL="239367" indent="-239367">
              <a:defRPr/>
            </a:pPr>
            <a:endParaRPr lang="en-US" dirty="0" smtClean="0"/>
          </a:p>
        </p:txBody>
      </p:sp>
      <p:graphicFrame>
        <p:nvGraphicFramePr>
          <p:cNvPr id="9218" name="Object 4"/>
          <p:cNvGraphicFramePr>
            <a:graphicFrameLocks noChangeAspect="1"/>
          </p:cNvGraphicFramePr>
          <p:nvPr/>
        </p:nvGraphicFramePr>
        <p:xfrm>
          <a:off x="2799081" y="6433592"/>
          <a:ext cx="1203959" cy="267247"/>
        </p:xfrm>
        <a:graphic>
          <a:graphicData uri="http://schemas.openxmlformats.org/presentationml/2006/ole">
            <p:oleObj spid="_x0000_s9218" name="Equation" r:id="rId4" imgW="1231560" imgH="279360" progId="Equation.3">
              <p:embed/>
            </p:oleObj>
          </a:graphicData>
        </a:graphic>
      </p:graphicFrame>
      <p:graphicFrame>
        <p:nvGraphicFramePr>
          <p:cNvPr id="9219" name="Object 5"/>
          <p:cNvGraphicFramePr>
            <a:graphicFrameLocks noChangeAspect="1"/>
          </p:cNvGraphicFramePr>
          <p:nvPr/>
        </p:nvGraphicFramePr>
        <p:xfrm>
          <a:off x="4704080" y="6746746"/>
          <a:ext cx="1341120" cy="209862"/>
        </p:xfrm>
        <a:graphic>
          <a:graphicData uri="http://schemas.openxmlformats.org/presentationml/2006/ole">
            <p:oleObj spid="_x0000_s9219" name="Equation" r:id="rId5" imgW="1434960" imgH="228600" progId="Equation.3">
              <p:embed/>
            </p:oleObj>
          </a:graphicData>
        </a:graphic>
      </p:graphicFrame>
      <p:graphicFrame>
        <p:nvGraphicFramePr>
          <p:cNvPr id="9220" name="Object 6"/>
          <p:cNvGraphicFramePr>
            <a:graphicFrameLocks noChangeAspect="1"/>
          </p:cNvGraphicFramePr>
          <p:nvPr/>
        </p:nvGraphicFramePr>
        <p:xfrm>
          <a:off x="2286000" y="5649887"/>
          <a:ext cx="1761067" cy="291840"/>
        </p:xfrm>
        <a:graphic>
          <a:graphicData uri="http://schemas.openxmlformats.org/presentationml/2006/ole">
            <p:oleObj spid="_x0000_s9220" name="Equation" r:id="rId6" imgW="1650960" imgH="279360" progId="Equation.3">
              <p:embed/>
            </p:oleObj>
          </a:graphicData>
        </a:graphic>
      </p:graphicFrame>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28738" y="144463"/>
            <a:ext cx="7350125" cy="573087"/>
          </a:xfrm>
        </p:spPr>
        <p:txBody>
          <a:bodyPr/>
          <a:lstStyle/>
          <a:p>
            <a:r>
              <a:rPr lang="en-US" smtClean="0"/>
              <a:t>Click to edit Master title style</a:t>
            </a:r>
            <a:endParaRPr lang="en-US" dirty="0"/>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a:lstStyle>
            <a:lvl1pPr>
              <a:defRPr lang="en-US" sz="3200" b="1" i="1" dirty="0">
                <a:solidFill>
                  <a:schemeClr val="tx1"/>
                </a:solidFill>
                <a:latin typeface="Calibri" pitchFamily="34" charset="0"/>
                <a:ea typeface="+mj-ea"/>
                <a:cs typeface="+mj-cs"/>
              </a:defRPr>
            </a:lvl1pPr>
          </a:lstStyle>
          <a:p>
            <a:r>
              <a:rPr lang="en-US" dirty="0"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wmf"/><Relationship Id="rId4" Type="http://schemas.openxmlformats.org/officeDocument/2006/relationships/slideLayout" Target="../slideLayouts/slideLayout4.xml"/><Relationship Id="rId9"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3" name="Text Box 3"/>
          <p:cNvSpPr txBox="1">
            <a:spLocks noChangeArrowheads="1"/>
          </p:cNvSpPr>
          <p:nvPr/>
        </p:nvSpPr>
        <p:spPr bwMode="auto">
          <a:xfrm>
            <a:off x="0" y="0"/>
            <a:ext cx="9144000" cy="457200"/>
          </a:xfrm>
          <a:prstGeom prst="rect">
            <a:avLst/>
          </a:prstGeom>
          <a:noFill/>
          <a:ln w="9525">
            <a:noFill/>
            <a:miter lim="800000"/>
            <a:headEnd/>
            <a:tailEnd/>
          </a:ln>
          <a:effectLst/>
        </p:spPr>
        <p:txBody>
          <a:bodyPr>
            <a:spAutoFit/>
          </a:bodyPr>
          <a:lstStyle/>
          <a:p>
            <a:pPr eaLnBrk="0" hangingPunct="0">
              <a:defRPr/>
            </a:pPr>
            <a:endParaRPr lang="en-US" dirty="0">
              <a:cs typeface="+mn-cs"/>
            </a:endParaRPr>
          </a:p>
        </p:txBody>
      </p:sp>
      <p:sp>
        <p:nvSpPr>
          <p:cNvPr id="20489" name="Line 9"/>
          <p:cNvSpPr>
            <a:spLocks noChangeShapeType="1"/>
          </p:cNvSpPr>
          <p:nvPr/>
        </p:nvSpPr>
        <p:spPr bwMode="auto">
          <a:xfrm>
            <a:off x="0" y="692150"/>
            <a:ext cx="2268538" cy="0"/>
          </a:xfrm>
          <a:prstGeom prst="line">
            <a:avLst/>
          </a:prstGeom>
          <a:noFill/>
          <a:ln w="9525">
            <a:solidFill>
              <a:schemeClr val="tx1"/>
            </a:solidFill>
            <a:round/>
            <a:headEnd/>
            <a:tailEnd/>
          </a:ln>
          <a:effectLst/>
        </p:spPr>
        <p:txBody>
          <a:bodyPr/>
          <a:lstStyle/>
          <a:p>
            <a:pPr algn="ctr" eaLnBrk="0" hangingPunct="0">
              <a:defRPr/>
            </a:pPr>
            <a:endParaRPr lang="en-US" dirty="0">
              <a:cs typeface="+mn-cs"/>
            </a:endParaRPr>
          </a:p>
        </p:txBody>
      </p:sp>
      <p:sp>
        <p:nvSpPr>
          <p:cNvPr id="20484" name="Text Box 4"/>
          <p:cNvSpPr txBox="1">
            <a:spLocks noChangeArrowheads="1"/>
          </p:cNvSpPr>
          <p:nvPr/>
        </p:nvSpPr>
        <p:spPr bwMode="auto">
          <a:xfrm>
            <a:off x="0" y="0"/>
            <a:ext cx="9144000" cy="923925"/>
          </a:xfrm>
          <a:prstGeom prst="rect">
            <a:avLst/>
          </a:prstGeom>
          <a:gradFill flip="none" rotWithShape="1">
            <a:gsLst>
              <a:gs pos="0">
                <a:schemeClr val="accent3"/>
              </a:gs>
              <a:gs pos="100000">
                <a:schemeClr val="accent6">
                  <a:lumMod val="20000"/>
                  <a:lumOff val="80000"/>
                </a:schemeClr>
              </a:gs>
            </a:gsLst>
            <a:lin ang="18900000" scaled="1"/>
            <a:tileRect/>
          </a:gradFill>
          <a:ln w="9525">
            <a:noFill/>
            <a:miter lim="800000"/>
            <a:headEnd/>
            <a:tailEnd/>
          </a:ln>
          <a:effectLst/>
        </p:spPr>
        <p:txBody>
          <a:bodyPr/>
          <a:lstStyle/>
          <a:p>
            <a:pPr algn="ctr" eaLnBrk="0" hangingPunct="0">
              <a:defRPr/>
            </a:pPr>
            <a:endParaRPr lang="en-US" sz="4000" dirty="0">
              <a:cs typeface="+mn-cs"/>
            </a:endParaRPr>
          </a:p>
        </p:txBody>
      </p:sp>
      <p:graphicFrame>
        <p:nvGraphicFramePr>
          <p:cNvPr id="72706" name="Object 11"/>
          <p:cNvGraphicFramePr>
            <a:graphicFrameLocks/>
          </p:cNvGraphicFramePr>
          <p:nvPr/>
        </p:nvGraphicFramePr>
        <p:xfrm>
          <a:off x="66675" y="47625"/>
          <a:ext cx="1190625" cy="677863"/>
        </p:xfrm>
        <a:graphic>
          <a:graphicData uri="http://schemas.openxmlformats.org/presentationml/2006/ole">
            <p:oleObj spid="_x0000_s139266" name="FreeHand 5.0 Drawing" r:id="rId9" imgW="4003560" imgH="2427120" progId="">
              <p:embed/>
            </p:oleObj>
          </a:graphicData>
        </a:graphic>
      </p:graphicFrame>
      <p:sp>
        <p:nvSpPr>
          <p:cNvPr id="72713" name="Rectangle 12"/>
          <p:cNvSpPr>
            <a:spLocks noGrp="1" noChangeArrowheads="1"/>
          </p:cNvSpPr>
          <p:nvPr>
            <p:ph type="title"/>
          </p:nvPr>
        </p:nvSpPr>
        <p:spPr bwMode="auto">
          <a:xfrm>
            <a:off x="1328738" y="153988"/>
            <a:ext cx="7434262" cy="57308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Title</a:t>
            </a:r>
          </a:p>
        </p:txBody>
      </p:sp>
      <p:sp>
        <p:nvSpPr>
          <p:cNvPr id="72714" name="Rectangle 13"/>
          <p:cNvSpPr>
            <a:spLocks noGrp="1" noChangeArrowheads="1"/>
          </p:cNvSpPr>
          <p:nvPr>
            <p:ph type="body" idx="1"/>
          </p:nvPr>
        </p:nvSpPr>
        <p:spPr bwMode="auto">
          <a:xfrm>
            <a:off x="457200" y="1196975"/>
            <a:ext cx="8229600" cy="46085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6" name="Rectangle 2"/>
          <p:cNvSpPr>
            <a:spLocks noChangeArrowheads="1"/>
          </p:cNvSpPr>
          <p:nvPr/>
        </p:nvSpPr>
        <p:spPr bwMode="auto">
          <a:xfrm>
            <a:off x="0" y="6327648"/>
            <a:ext cx="9144000" cy="530352"/>
          </a:xfrm>
          <a:prstGeom prst="rect">
            <a:avLst/>
          </a:prstGeom>
          <a:gradFill flip="none" rotWithShape="1">
            <a:gsLst>
              <a:gs pos="0">
                <a:schemeClr val="accent3"/>
              </a:gs>
              <a:gs pos="100000">
                <a:schemeClr val="accent6">
                  <a:lumMod val="20000"/>
                  <a:lumOff val="80000"/>
                </a:schemeClr>
              </a:gs>
            </a:gsLst>
            <a:lin ang="2700000" scaled="1"/>
            <a:tileRect/>
          </a:gradFill>
          <a:ln w="9525">
            <a:noFill/>
            <a:miter lim="800000"/>
            <a:headEnd/>
            <a:tailEnd/>
          </a:ln>
          <a:effectLst/>
        </p:spPr>
        <p:txBody>
          <a:bodyPr wrap="none" anchor="ctr"/>
          <a:lstStyle/>
          <a:p>
            <a:pPr eaLnBrk="0" hangingPunct="0">
              <a:defRPr/>
            </a:pPr>
            <a:r>
              <a:rPr lang="de-DE" sz="1200" dirty="0">
                <a:cs typeface="+mn-cs"/>
              </a:rPr>
              <a:t>   </a:t>
            </a:r>
            <a:endParaRPr lang="de-DE" sz="1200" dirty="0" smtClean="0">
              <a:cs typeface="+mn-cs"/>
            </a:endParaRPr>
          </a:p>
          <a:p>
            <a:pPr eaLnBrk="0" hangingPunct="0">
              <a:defRPr/>
            </a:pPr>
            <a:r>
              <a:rPr lang="de-DE" sz="800" b="0" dirty="0" smtClean="0">
                <a:cs typeface="+mn-cs"/>
              </a:rPr>
              <a:t>© </a:t>
            </a:r>
            <a:r>
              <a:rPr lang="de-DE" sz="1000" b="0" dirty="0">
                <a:latin typeface="Calibri" pitchFamily="34" charset="0"/>
                <a:cs typeface="+mn-cs"/>
              </a:rPr>
              <a:t>Wyatt Technology Corporation 2011 – All Rights Reserved</a:t>
            </a:r>
          </a:p>
        </p:txBody>
      </p:sp>
      <p:sp>
        <p:nvSpPr>
          <p:cNvPr id="19" name="Rectangle 18"/>
          <p:cNvSpPr>
            <a:spLocks noChangeArrowheads="1"/>
          </p:cNvSpPr>
          <p:nvPr/>
        </p:nvSpPr>
        <p:spPr bwMode="auto">
          <a:xfrm>
            <a:off x="8778240" y="0"/>
            <a:ext cx="365760" cy="276999"/>
          </a:xfrm>
          <a:prstGeom prst="rect">
            <a:avLst/>
          </a:prstGeom>
          <a:noFill/>
          <a:ln w="9525">
            <a:noFill/>
            <a:miter lim="800000"/>
            <a:headEnd/>
            <a:tailEnd/>
          </a:ln>
          <a:effectLst/>
        </p:spPr>
        <p:txBody>
          <a:bodyPr wrap="square">
            <a:spAutoFit/>
          </a:bodyPr>
          <a:lstStyle/>
          <a:p>
            <a:pPr algn="r" eaLnBrk="0" hangingPunct="0">
              <a:defRPr/>
            </a:pPr>
            <a:fld id="{83D78D79-86D9-4A5D-A155-84DB3D213E17}" type="slidenum">
              <a:rPr lang="de-DE" sz="1200">
                <a:latin typeface="Calibri" pitchFamily="34" charset="0"/>
                <a:cs typeface="+mn-cs"/>
              </a:rPr>
              <a:pPr algn="r" eaLnBrk="0" hangingPunct="0">
                <a:defRPr/>
              </a:pPr>
              <a:t>‹#›</a:t>
            </a:fld>
            <a:endParaRPr lang="en-US" sz="1200" dirty="0">
              <a:latin typeface="Calibri" pitchFamily="34" charset="0"/>
              <a:cs typeface="+mn-cs"/>
            </a:endParaRPr>
          </a:p>
        </p:txBody>
      </p:sp>
      <p:pic>
        <p:nvPicPr>
          <p:cNvPr id="72721" name="Picture 2490" descr="Wyatt logo no address full circle thicker lines"/>
          <p:cNvPicPr>
            <a:picLocks noChangeAspect="1" noChangeArrowheads="1"/>
          </p:cNvPicPr>
          <p:nvPr/>
        </p:nvPicPr>
        <p:blipFill>
          <a:blip r:embed="rId10" cstate="print"/>
          <a:srcRect r="7345"/>
          <a:stretch>
            <a:fillRect/>
          </a:stretch>
        </p:blipFill>
        <p:spPr bwMode="auto">
          <a:xfrm>
            <a:off x="7626096" y="6343027"/>
            <a:ext cx="1499616" cy="514973"/>
          </a:xfrm>
          <a:prstGeom prst="rect">
            <a:avLst/>
          </a:prstGeom>
          <a:noFill/>
          <a:ln w="9525">
            <a:noFill/>
            <a:miter lim="800000"/>
            <a:headEnd/>
            <a:tailEnd/>
          </a:ln>
        </p:spPr>
      </p:pic>
      <p:sp>
        <p:nvSpPr>
          <p:cNvPr id="15" name="Text Box 12"/>
          <p:cNvSpPr txBox="1">
            <a:spLocks noChangeArrowheads="1"/>
          </p:cNvSpPr>
          <p:nvPr/>
        </p:nvSpPr>
        <p:spPr bwMode="auto">
          <a:xfrm>
            <a:off x="2895600" y="4191000"/>
            <a:ext cx="1920875" cy="457200"/>
          </a:xfrm>
          <a:prstGeom prst="rect">
            <a:avLst/>
          </a:prstGeom>
          <a:noFill/>
          <a:ln w="25400">
            <a:noFill/>
            <a:miter lim="800000"/>
            <a:headEnd type="none" w="sm" len="sm"/>
            <a:tailEnd type="none" w="sm" len="sm"/>
          </a:ln>
          <a:effectLst/>
        </p:spPr>
        <p:txBody>
          <a:bodyPr>
            <a:spAutoFit/>
          </a:bodyPr>
          <a:lstStyle/>
          <a:p>
            <a:pPr algn="ctr" eaLnBrk="0" hangingPunct="0">
              <a:defRPr/>
            </a:pPr>
            <a:endParaRPr lang="en-US" dirty="0">
              <a:cs typeface="+mn-cs"/>
            </a:endParaRPr>
          </a:p>
        </p:txBody>
      </p:sp>
      <p:pic>
        <p:nvPicPr>
          <p:cNvPr id="12" name="Picture 2490" descr="Wyatt logo no address full circle thicker lines"/>
          <p:cNvPicPr>
            <a:picLocks noChangeAspect="1" noChangeArrowheads="1"/>
          </p:cNvPicPr>
          <p:nvPr userDrawn="1"/>
        </p:nvPicPr>
        <p:blipFill>
          <a:blip r:embed="rId10" cstate="print"/>
          <a:srcRect r="7345"/>
          <a:stretch>
            <a:fillRect/>
          </a:stretch>
        </p:blipFill>
        <p:spPr bwMode="auto">
          <a:xfrm>
            <a:off x="7626096" y="6343027"/>
            <a:ext cx="1499616" cy="514973"/>
          </a:xfrm>
          <a:prstGeom prst="rect">
            <a:avLst/>
          </a:prstGeom>
          <a:noFill/>
          <a:ln w="9525">
            <a:noFill/>
            <a:miter lim="800000"/>
            <a:headEnd/>
            <a:tailEnd/>
          </a:ln>
        </p:spPr>
      </p:pic>
      <p:sp>
        <p:nvSpPr>
          <p:cNvPr id="13" name="Text Box 12"/>
          <p:cNvSpPr txBox="1">
            <a:spLocks noChangeArrowheads="1"/>
          </p:cNvSpPr>
          <p:nvPr userDrawn="1"/>
        </p:nvSpPr>
        <p:spPr bwMode="auto">
          <a:xfrm>
            <a:off x="2895600" y="4191000"/>
            <a:ext cx="1920875" cy="457200"/>
          </a:xfrm>
          <a:prstGeom prst="rect">
            <a:avLst/>
          </a:prstGeom>
          <a:noFill/>
          <a:ln w="25400">
            <a:noFill/>
            <a:miter lim="800000"/>
            <a:headEnd type="none" w="sm" len="sm"/>
            <a:tailEnd type="none" w="sm" len="sm"/>
          </a:ln>
          <a:effectLst/>
        </p:spPr>
        <p:txBody>
          <a:bodyPr>
            <a:spAutoFit/>
          </a:bodyPr>
          <a:lstStyle/>
          <a:p>
            <a:pPr algn="ctr" eaLnBrk="0" hangingPunct="0">
              <a:defRPr/>
            </a:pPr>
            <a:endParaRPr lang="en-US" dirty="0">
              <a:cs typeface="+mn-cs"/>
            </a:endParaRPr>
          </a:p>
        </p:txBody>
      </p:sp>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Lst>
  <p:hf sldNum="0" hdr="0" ftr="0" dt="0"/>
  <p:txStyles>
    <p:titleStyle>
      <a:lvl1pPr algn="ctr" rtl="0" eaLnBrk="1" fontAlgn="base" hangingPunct="1">
        <a:spcBef>
          <a:spcPct val="0"/>
        </a:spcBef>
        <a:spcAft>
          <a:spcPct val="0"/>
        </a:spcAft>
        <a:defRPr sz="3200" b="1" i="1">
          <a:solidFill>
            <a:schemeClr val="tx1"/>
          </a:solidFill>
          <a:latin typeface="Calibri" pitchFamily="34" charset="0"/>
          <a:ea typeface="+mj-ea"/>
          <a:cs typeface="+mj-cs"/>
        </a:defRPr>
      </a:lvl1pPr>
      <a:lvl2pPr algn="ctr" rtl="0" eaLnBrk="1" fontAlgn="base" hangingPunct="1">
        <a:spcBef>
          <a:spcPct val="0"/>
        </a:spcBef>
        <a:spcAft>
          <a:spcPct val="0"/>
        </a:spcAft>
        <a:defRPr sz="3200" b="1" i="1">
          <a:solidFill>
            <a:srgbClr val="FFFF00"/>
          </a:solidFill>
          <a:latin typeface="Calibri" pitchFamily="34" charset="0"/>
          <a:cs typeface="Arial" charset="0"/>
        </a:defRPr>
      </a:lvl2pPr>
      <a:lvl3pPr algn="ctr" rtl="0" eaLnBrk="1" fontAlgn="base" hangingPunct="1">
        <a:spcBef>
          <a:spcPct val="0"/>
        </a:spcBef>
        <a:spcAft>
          <a:spcPct val="0"/>
        </a:spcAft>
        <a:defRPr sz="3200" b="1" i="1">
          <a:solidFill>
            <a:srgbClr val="FFFF00"/>
          </a:solidFill>
          <a:latin typeface="Calibri" pitchFamily="34" charset="0"/>
          <a:cs typeface="Arial" charset="0"/>
        </a:defRPr>
      </a:lvl3pPr>
      <a:lvl4pPr algn="ctr" rtl="0" eaLnBrk="1" fontAlgn="base" hangingPunct="1">
        <a:spcBef>
          <a:spcPct val="0"/>
        </a:spcBef>
        <a:spcAft>
          <a:spcPct val="0"/>
        </a:spcAft>
        <a:defRPr sz="3200" b="1" i="1">
          <a:solidFill>
            <a:srgbClr val="FFFF00"/>
          </a:solidFill>
          <a:latin typeface="Calibri" pitchFamily="34" charset="0"/>
          <a:cs typeface="Arial" charset="0"/>
        </a:defRPr>
      </a:lvl4pPr>
      <a:lvl5pPr algn="ctr" rtl="0" eaLnBrk="1" fontAlgn="base" hangingPunct="1">
        <a:spcBef>
          <a:spcPct val="0"/>
        </a:spcBef>
        <a:spcAft>
          <a:spcPct val="0"/>
        </a:spcAft>
        <a:defRPr sz="3200" b="1" i="1">
          <a:solidFill>
            <a:srgbClr val="FFFF00"/>
          </a:solidFill>
          <a:latin typeface="Calibri" pitchFamily="34" charset="0"/>
          <a:cs typeface="Arial" charset="0"/>
        </a:defRPr>
      </a:lvl5pPr>
      <a:lvl6pPr marL="457200" algn="ctr" rtl="0" eaLnBrk="1" fontAlgn="base" hangingPunct="1">
        <a:spcBef>
          <a:spcPct val="0"/>
        </a:spcBef>
        <a:spcAft>
          <a:spcPct val="0"/>
        </a:spcAft>
        <a:defRPr sz="2400" b="1" i="1">
          <a:solidFill>
            <a:srgbClr val="FFFF00"/>
          </a:solidFill>
          <a:latin typeface="Arial" charset="0"/>
          <a:cs typeface="Arial" charset="0"/>
        </a:defRPr>
      </a:lvl6pPr>
      <a:lvl7pPr marL="914400" algn="ctr" rtl="0" eaLnBrk="1" fontAlgn="base" hangingPunct="1">
        <a:spcBef>
          <a:spcPct val="0"/>
        </a:spcBef>
        <a:spcAft>
          <a:spcPct val="0"/>
        </a:spcAft>
        <a:defRPr sz="2400" b="1" i="1">
          <a:solidFill>
            <a:srgbClr val="FFFF00"/>
          </a:solidFill>
          <a:latin typeface="Arial" charset="0"/>
          <a:cs typeface="Arial" charset="0"/>
        </a:defRPr>
      </a:lvl7pPr>
      <a:lvl8pPr marL="1371600" algn="ctr" rtl="0" eaLnBrk="1" fontAlgn="base" hangingPunct="1">
        <a:spcBef>
          <a:spcPct val="0"/>
        </a:spcBef>
        <a:spcAft>
          <a:spcPct val="0"/>
        </a:spcAft>
        <a:defRPr sz="2400" b="1" i="1">
          <a:solidFill>
            <a:srgbClr val="FFFF00"/>
          </a:solidFill>
          <a:latin typeface="Arial" charset="0"/>
          <a:cs typeface="Arial" charset="0"/>
        </a:defRPr>
      </a:lvl8pPr>
      <a:lvl9pPr marL="1828800" algn="ctr" rtl="0" eaLnBrk="1" fontAlgn="base" hangingPunct="1">
        <a:spcBef>
          <a:spcPct val="0"/>
        </a:spcBef>
        <a:spcAft>
          <a:spcPct val="0"/>
        </a:spcAft>
        <a:defRPr sz="2400" b="1" i="1">
          <a:solidFill>
            <a:srgbClr val="FFFF00"/>
          </a:solidFill>
          <a:latin typeface="Arial" charset="0"/>
          <a:cs typeface="Arial" charset="0"/>
        </a:defRPr>
      </a:lvl9pPr>
    </p:titleStyle>
    <p:bodyStyle>
      <a:lvl1pPr marL="342900" indent="-342900" algn="l" rtl="0" eaLnBrk="1" fontAlgn="base" hangingPunct="1">
        <a:spcBef>
          <a:spcPct val="20000"/>
        </a:spcBef>
        <a:spcAft>
          <a:spcPct val="0"/>
        </a:spcAft>
        <a:buChar char="•"/>
        <a:defRPr sz="2400">
          <a:solidFill>
            <a:schemeClr val="tx1"/>
          </a:solidFill>
          <a:latin typeface="Calibri" pitchFamily="34" charset="0"/>
          <a:ea typeface="+mn-ea"/>
          <a:cs typeface="+mn-cs"/>
        </a:defRPr>
      </a:lvl1pPr>
      <a:lvl2pPr marL="742950" indent="-285750" algn="l" rtl="0" eaLnBrk="1" fontAlgn="base" hangingPunct="1">
        <a:spcBef>
          <a:spcPct val="20000"/>
        </a:spcBef>
        <a:spcAft>
          <a:spcPct val="0"/>
        </a:spcAft>
        <a:buChar char="–"/>
        <a:defRPr sz="2000">
          <a:solidFill>
            <a:schemeClr val="tx1"/>
          </a:solidFill>
          <a:latin typeface="Calibri" pitchFamily="34" charset="0"/>
          <a:cs typeface="+mn-cs"/>
        </a:defRPr>
      </a:lvl2pPr>
      <a:lvl3pPr marL="1143000" indent="-228600" algn="l" rtl="0" eaLnBrk="1" fontAlgn="base" hangingPunct="1">
        <a:spcBef>
          <a:spcPct val="20000"/>
        </a:spcBef>
        <a:spcAft>
          <a:spcPct val="0"/>
        </a:spcAft>
        <a:buChar char="•"/>
        <a:defRPr>
          <a:solidFill>
            <a:schemeClr val="tx1"/>
          </a:solidFill>
          <a:latin typeface="Calibri" pitchFamily="34" charset="0"/>
          <a:cs typeface="+mn-cs"/>
        </a:defRPr>
      </a:lvl3pPr>
      <a:lvl4pPr marL="1600200" indent="-228600" algn="l" rtl="0" eaLnBrk="1" fontAlgn="base" hangingPunct="1">
        <a:spcBef>
          <a:spcPct val="20000"/>
        </a:spcBef>
        <a:spcAft>
          <a:spcPct val="0"/>
        </a:spcAft>
        <a:buChar char="–"/>
        <a:defRPr sz="1600">
          <a:solidFill>
            <a:schemeClr val="tx1"/>
          </a:solidFill>
          <a:latin typeface="Calibri" pitchFamily="34" charset="0"/>
          <a:cs typeface="+mn-cs"/>
        </a:defRPr>
      </a:lvl4pPr>
      <a:lvl5pPr marL="2057400" indent="-228600" algn="l" rtl="0" eaLnBrk="1" fontAlgn="base" hangingPunct="1">
        <a:spcBef>
          <a:spcPct val="20000"/>
        </a:spcBef>
        <a:spcAft>
          <a:spcPct val="0"/>
        </a:spcAft>
        <a:buChar char="»"/>
        <a:defRPr sz="1600">
          <a:solidFill>
            <a:schemeClr val="tx1"/>
          </a:solidFill>
          <a:latin typeface="Calibri" pitchFamily="34" charset="0"/>
          <a:cs typeface="+mn-cs"/>
        </a:defRPr>
      </a:lvl5pPr>
      <a:lvl6pPr marL="2514600" indent="-228600" algn="l" rtl="0" eaLnBrk="1" fontAlgn="base" hangingPunct="1">
        <a:spcBef>
          <a:spcPct val="20000"/>
        </a:spcBef>
        <a:spcAft>
          <a:spcPct val="0"/>
        </a:spcAft>
        <a:buChar char="»"/>
        <a:defRPr sz="1600">
          <a:solidFill>
            <a:schemeClr val="tx1"/>
          </a:solidFill>
          <a:latin typeface="+mn-lt"/>
          <a:cs typeface="+mn-cs"/>
        </a:defRPr>
      </a:lvl6pPr>
      <a:lvl7pPr marL="2971800" indent="-228600" algn="l" rtl="0" eaLnBrk="1" fontAlgn="base" hangingPunct="1">
        <a:spcBef>
          <a:spcPct val="20000"/>
        </a:spcBef>
        <a:spcAft>
          <a:spcPct val="0"/>
        </a:spcAft>
        <a:buChar char="»"/>
        <a:defRPr sz="1600">
          <a:solidFill>
            <a:schemeClr val="tx1"/>
          </a:solidFill>
          <a:latin typeface="+mn-lt"/>
          <a:cs typeface="+mn-cs"/>
        </a:defRPr>
      </a:lvl7pPr>
      <a:lvl8pPr marL="3429000" indent="-228600" algn="l" rtl="0" eaLnBrk="1" fontAlgn="base" hangingPunct="1">
        <a:spcBef>
          <a:spcPct val="20000"/>
        </a:spcBef>
        <a:spcAft>
          <a:spcPct val="0"/>
        </a:spcAft>
        <a:buChar char="»"/>
        <a:defRPr sz="1600">
          <a:solidFill>
            <a:schemeClr val="tx1"/>
          </a:solidFill>
          <a:latin typeface="+mn-lt"/>
          <a:cs typeface="+mn-cs"/>
        </a:defRPr>
      </a:lvl8pPr>
      <a:lvl9pPr marL="3886200" indent="-228600" algn="l" rtl="0" eaLnBrk="1" fontAlgn="base" hangingPunct="1">
        <a:spcBef>
          <a:spcPct val="20000"/>
        </a:spcBef>
        <a:spcAft>
          <a:spcPct val="0"/>
        </a:spcAft>
        <a:buChar char="»"/>
        <a:defRPr sz="16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18.bin"/><Relationship Id="rId3" Type="http://schemas.openxmlformats.org/officeDocument/2006/relationships/notesSlide" Target="../notesSlides/notesSlide10.xml"/><Relationship Id="rId7" Type="http://schemas.openxmlformats.org/officeDocument/2006/relationships/oleObject" Target="../embeddings/oleObject17.bin"/><Relationship Id="rId2" Type="http://schemas.openxmlformats.org/officeDocument/2006/relationships/slideLayout" Target="../slideLayouts/slideLayout4.xml"/><Relationship Id="rId1" Type="http://schemas.openxmlformats.org/officeDocument/2006/relationships/vmlDrawing" Target="../drawings/vmlDrawing9.vml"/><Relationship Id="rId6" Type="http://schemas.openxmlformats.org/officeDocument/2006/relationships/oleObject" Target="../embeddings/oleObject16.bin"/><Relationship Id="rId5" Type="http://schemas.openxmlformats.org/officeDocument/2006/relationships/oleObject" Target="../embeddings/oleObject15.bin"/><Relationship Id="rId4" Type="http://schemas.openxmlformats.org/officeDocument/2006/relationships/image" Target="../media/image32.jpeg"/></Relationships>
</file>

<file path=ppt/slides/_rels/slide1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vmlDrawing" Target="../drawings/vmlDrawing10.vml"/><Relationship Id="rId6" Type="http://schemas.openxmlformats.org/officeDocument/2006/relationships/oleObject" Target="../embeddings/oleObject19.bin"/><Relationship Id="rId5" Type="http://schemas.openxmlformats.org/officeDocument/2006/relationships/image" Target="../media/image36.jpeg"/><Relationship Id="rId4" Type="http://schemas.openxmlformats.org/officeDocument/2006/relationships/image" Target="../media/image35.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oleObject" Target="../embeddings/oleObject21.bin"/><Relationship Id="rId2" Type="http://schemas.openxmlformats.org/officeDocument/2006/relationships/slideLayout" Target="../slideLayouts/slideLayout4.xml"/><Relationship Id="rId1" Type="http://schemas.openxmlformats.org/officeDocument/2006/relationships/vmlDrawing" Target="../drawings/vmlDrawing11.vml"/><Relationship Id="rId6" Type="http://schemas.openxmlformats.org/officeDocument/2006/relationships/oleObject" Target="../embeddings/oleObject20.bin"/><Relationship Id="rId5" Type="http://schemas.openxmlformats.org/officeDocument/2006/relationships/image" Target="../media/image40.jpeg"/><Relationship Id="rId4" Type="http://schemas.openxmlformats.org/officeDocument/2006/relationships/image" Target="../media/image39.jpeg"/></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24.bin"/><Relationship Id="rId3" Type="http://schemas.openxmlformats.org/officeDocument/2006/relationships/notesSlide" Target="../notesSlides/notesSlide14.xml"/><Relationship Id="rId7" Type="http://schemas.openxmlformats.org/officeDocument/2006/relationships/oleObject" Target="../embeddings/oleObject23.bin"/><Relationship Id="rId2" Type="http://schemas.openxmlformats.org/officeDocument/2006/relationships/slideLayout" Target="../slideLayouts/slideLayout4.xml"/><Relationship Id="rId1" Type="http://schemas.openxmlformats.org/officeDocument/2006/relationships/vmlDrawing" Target="../drawings/vmlDrawing12.vml"/><Relationship Id="rId6" Type="http://schemas.openxmlformats.org/officeDocument/2006/relationships/oleObject" Target="../embeddings/oleObject22.bin"/><Relationship Id="rId5" Type="http://schemas.openxmlformats.org/officeDocument/2006/relationships/image" Target="../media/image44.jpeg"/><Relationship Id="rId4" Type="http://schemas.openxmlformats.org/officeDocument/2006/relationships/image" Target="../media/image43.jpeg"/></Relationships>
</file>

<file path=ppt/slides/_rels/slide1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vmlDrawing" Target="../drawings/vmlDrawing14.vml"/><Relationship Id="rId4" Type="http://schemas.openxmlformats.org/officeDocument/2006/relationships/oleObject" Target="../embeddings/oleObject29.bin"/></Relationships>
</file>

<file path=ppt/slides/_rels/slide1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oleObject" Target="../embeddings/oleObject33.bin"/><Relationship Id="rId2" Type="http://schemas.openxmlformats.org/officeDocument/2006/relationships/slideLayout" Target="../slideLayouts/slideLayout4.xml"/><Relationship Id="rId1" Type="http://schemas.openxmlformats.org/officeDocument/2006/relationships/vmlDrawing" Target="../drawings/vmlDrawing15.vml"/><Relationship Id="rId6" Type="http://schemas.openxmlformats.org/officeDocument/2006/relationships/oleObject" Target="../embeddings/oleObject32.bin"/><Relationship Id="rId5" Type="http://schemas.openxmlformats.org/officeDocument/2006/relationships/oleObject" Target="../embeddings/oleObject31.bin"/><Relationship Id="rId4" Type="http://schemas.openxmlformats.org/officeDocument/2006/relationships/oleObject" Target="../embeddings/oleObject30.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6.xml"/><Relationship Id="rId1" Type="http://schemas.openxmlformats.org/officeDocument/2006/relationships/vmlDrawing" Target="../drawings/vmlDrawing16.vml"/><Relationship Id="rId4" Type="http://schemas.openxmlformats.org/officeDocument/2006/relationships/oleObject" Target="../embeddings/oleObject34.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vmlDrawing" Target="../drawings/vmlDrawing17.vml"/><Relationship Id="rId5" Type="http://schemas.openxmlformats.org/officeDocument/2006/relationships/oleObject" Target="../embeddings/oleObject35.bin"/><Relationship Id="rId4" Type="http://schemas.openxmlformats.org/officeDocument/2006/relationships/oleObject" Target="../embeddings/Microsoft_Office_Excel_97-2003_Worksheet1.xls"/></Relationships>
</file>

<file path=ppt/slides/_rels/slide21.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61.png"/></Relationships>
</file>

<file path=ppt/slides/_rels/slide25.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xml"/><Relationship Id="rId1" Type="http://schemas.openxmlformats.org/officeDocument/2006/relationships/vmlDrawing" Target="../drawings/vmlDrawing18.vml"/><Relationship Id="rId5" Type="http://schemas.openxmlformats.org/officeDocument/2006/relationships/image" Target="../media/image64.emf"/><Relationship Id="rId4" Type="http://schemas.openxmlformats.org/officeDocument/2006/relationships/oleObject" Target="../embeddings/oleObject36.bin"/></Relationships>
</file>

<file path=ppt/slides/_rels/slide27.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66.emf"/></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oleObject" Target="../embeddings/oleObject39.bin"/><Relationship Id="rId2" Type="http://schemas.openxmlformats.org/officeDocument/2006/relationships/tags" Target="../tags/tag1.xml"/><Relationship Id="rId1" Type="http://schemas.openxmlformats.org/officeDocument/2006/relationships/vmlDrawing" Target="../drawings/vmlDrawing19.vml"/><Relationship Id="rId6" Type="http://schemas.openxmlformats.org/officeDocument/2006/relationships/oleObject" Target="../embeddings/oleObject38.bin"/><Relationship Id="rId5" Type="http://schemas.openxmlformats.org/officeDocument/2006/relationships/oleObject" Target="../embeddings/oleObject37.bin"/><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vmlDrawing" Target="../drawings/vmlDrawing2.vml"/><Relationship Id="rId5" Type="http://schemas.openxmlformats.org/officeDocument/2006/relationships/image" Target="../media/image4.jpeg"/><Relationship Id="rId4" Type="http://schemas.openxmlformats.org/officeDocument/2006/relationships/oleObject" Target="../embeddings/oleObject2.bin"/></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vmlDrawing" Target="../drawings/vmlDrawing3.vml"/><Relationship Id="rId5" Type="http://schemas.openxmlformats.org/officeDocument/2006/relationships/image" Target="../media/image7.emf"/><Relationship Id="rId4" Type="http://schemas.openxmlformats.org/officeDocument/2006/relationships/oleObject" Target="../embeddings/oleObject3.bin"/></Relationships>
</file>

<file path=ppt/slides/_rels/slide7.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oleObject" Target="../embeddings/oleObject7.bin"/><Relationship Id="rId2" Type="http://schemas.openxmlformats.org/officeDocument/2006/relationships/slideLayout" Target="../slideLayouts/slideLayout4.xml"/><Relationship Id="rId1" Type="http://schemas.openxmlformats.org/officeDocument/2006/relationships/vmlDrawing" Target="../drawings/vmlDrawing5.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notesSlide" Target="../notesSlides/notesSlide9.xml"/><Relationship Id="rId7" Type="http://schemas.openxmlformats.org/officeDocument/2006/relationships/image" Target="../media/image22.jpeg"/><Relationship Id="rId2" Type="http://schemas.openxmlformats.org/officeDocument/2006/relationships/slideLayout" Target="../slideLayouts/slideLayout4.xml"/><Relationship Id="rId1" Type="http://schemas.openxmlformats.org/officeDocument/2006/relationships/vmlDrawing" Target="../drawings/vmlDrawing7.vml"/><Relationship Id="rId6" Type="http://schemas.openxmlformats.org/officeDocument/2006/relationships/image" Target="../media/image21.jpeg"/><Relationship Id="rId11" Type="http://schemas.openxmlformats.org/officeDocument/2006/relationships/oleObject" Target="../embeddings/oleObject11.bin"/><Relationship Id="rId5" Type="http://schemas.openxmlformats.org/officeDocument/2006/relationships/image" Target="../media/image20.jpeg"/><Relationship Id="rId10" Type="http://schemas.openxmlformats.org/officeDocument/2006/relationships/oleObject" Target="../embeddings/oleObject10.bin"/><Relationship Id="rId4" Type="http://schemas.openxmlformats.org/officeDocument/2006/relationships/image" Target="../media/image19.jpeg"/><Relationship Id="rId9"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1026"/>
          <p:cNvSpPr>
            <a:spLocks noGrp="1" noChangeArrowheads="1"/>
          </p:cNvSpPr>
          <p:nvPr>
            <p:ph type="ctrTitle"/>
          </p:nvPr>
        </p:nvSpPr>
        <p:spPr>
          <a:xfrm>
            <a:off x="736600" y="1600200"/>
            <a:ext cx="7772400" cy="769938"/>
          </a:xfrm>
        </p:spPr>
        <p:txBody>
          <a:bodyPr>
            <a:spAutoFit/>
            <a:scene3d>
              <a:camera prst="orthographicFront"/>
              <a:lightRig rig="threePt" dir="t"/>
            </a:scene3d>
            <a:sp3d extrusionH="57150">
              <a:bevelT w="38100" h="38100"/>
            </a:sp3d>
          </a:bodyPr>
          <a:lstStyle/>
          <a:p>
            <a:pPr eaLnBrk="0" hangingPunct="0">
              <a:defRPr/>
            </a:pPr>
            <a:r>
              <a:rPr lang="en-US" sz="4400" kern="1200" dirty="0" smtClean="0">
                <a:solidFill>
                  <a:srgbClr val="7030A0"/>
                </a:solidFill>
              </a:rPr>
              <a:t>Introduction to Light Scattering</a:t>
            </a:r>
          </a:p>
        </p:txBody>
      </p:sp>
      <p:sp>
        <p:nvSpPr>
          <p:cNvPr id="6" name="Subtitle 4"/>
          <p:cNvSpPr txBox="1">
            <a:spLocks noGrp="1"/>
          </p:cNvSpPr>
          <p:nvPr>
            <p:ph type="subTitle" idx="1"/>
          </p:nvPr>
        </p:nvSpPr>
        <p:spPr/>
        <p:txBody>
          <a:bodyPr>
            <a:scene3d>
              <a:camera prst="orthographicFront"/>
              <a:lightRig rig="threePt" dir="t"/>
            </a:scene3d>
            <a:sp3d extrusionH="57150">
              <a:bevelT w="38100" h="38100"/>
            </a:sp3d>
          </a:bodyPr>
          <a:lstStyle/>
          <a:p>
            <a:pPr marL="368172" indent="-368172">
              <a:spcBef>
                <a:spcPts val="1200"/>
              </a:spcBef>
              <a:spcAft>
                <a:spcPts val="1200"/>
              </a:spcAft>
              <a:defRPr/>
            </a:pPr>
            <a:r>
              <a:rPr lang="en-US" sz="3600" b="1" dirty="0" smtClean="0">
                <a:solidFill>
                  <a:srgbClr val="0000FF"/>
                </a:solidFill>
              </a:rPr>
              <a:t>Light Scattering University</a:t>
            </a:r>
          </a:p>
          <a:p>
            <a:pPr marL="368172" indent="-368172">
              <a:defRPr/>
            </a:pPr>
            <a:r>
              <a:rPr lang="en-US" sz="2600" b="1" dirty="0" smtClean="0">
                <a:solidFill>
                  <a:srgbClr val="0000FF"/>
                </a:solidFill>
              </a:rPr>
              <a:t>Wyatt Technology Corporation</a:t>
            </a:r>
          </a:p>
          <a:p>
            <a:pPr marL="368172" indent="-368172">
              <a:defRPr/>
            </a:pPr>
            <a:r>
              <a:rPr lang="en-US" sz="2600" b="1" dirty="0" smtClean="0">
                <a:solidFill>
                  <a:srgbClr val="0000FF"/>
                </a:solidFill>
              </a:rPr>
              <a:t>Santa Barbara, California</a:t>
            </a:r>
          </a:p>
          <a:p>
            <a:pPr marL="368172" indent="-368172">
              <a:defRPr/>
            </a:pPr>
            <a:endParaRPr lang="en-US" sz="2600" dirty="0"/>
          </a:p>
        </p:txBody>
      </p:sp>
      <p:sp>
        <p:nvSpPr>
          <p:cNvPr id="81922" name="Rectangle 1028"/>
          <p:cNvSpPr>
            <a:spLocks noChangeArrowheads="1"/>
          </p:cNvSpPr>
          <p:nvPr/>
        </p:nvSpPr>
        <p:spPr bwMode="auto">
          <a:xfrm>
            <a:off x="1143000" y="1447800"/>
            <a:ext cx="6705600" cy="3846513"/>
          </a:xfrm>
          <a:prstGeom prst="rect">
            <a:avLst/>
          </a:prstGeom>
          <a:noFill/>
          <a:ln w="9525">
            <a:noFill/>
            <a:miter lim="800000"/>
            <a:headEnd/>
            <a:tailEnd/>
          </a:ln>
        </p:spPr>
        <p:txBody>
          <a:bodyPr lIns="92075" tIns="46038" rIns="92075" bIns="46038"/>
          <a:lstStyle/>
          <a:p>
            <a:pPr marL="285750" indent="3175" algn="ctr" eaLnBrk="0" hangingPunct="0">
              <a:lnSpc>
                <a:spcPct val="90000"/>
              </a:lnSpc>
              <a:spcBef>
                <a:spcPct val="30000"/>
              </a:spcBef>
            </a:pPr>
            <a:endParaRPr lang="en-US" b="1"/>
          </a:p>
          <a:p>
            <a:pPr marL="285750" indent="3175" algn="ctr" eaLnBrk="0" hangingPunct="0">
              <a:lnSpc>
                <a:spcPct val="90000"/>
              </a:lnSpc>
              <a:spcBef>
                <a:spcPct val="30000"/>
              </a:spcBef>
            </a:pPr>
            <a:endParaRPr lang="en-US" b="1"/>
          </a:p>
          <a:p>
            <a:pPr marL="285750" indent="3175" algn="ctr" eaLnBrk="0" hangingPunct="0">
              <a:lnSpc>
                <a:spcPct val="90000"/>
              </a:lnSpc>
              <a:spcBef>
                <a:spcPct val="30000"/>
              </a:spcBef>
            </a:pPr>
            <a:endParaRPr lang="en-US" sz="3200" b="1"/>
          </a:p>
          <a:p>
            <a:pPr marL="285750" indent="3175" algn="ctr" eaLnBrk="0" hangingPunct="0">
              <a:lnSpc>
                <a:spcPct val="90000"/>
              </a:lnSpc>
              <a:spcBef>
                <a:spcPct val="30000"/>
              </a:spcBef>
            </a:pPr>
            <a:endParaRPr lang="en-US" sz="3200"/>
          </a:p>
          <a:p>
            <a:pPr marL="285750" indent="3175" algn="ctr" eaLnBrk="0" hangingPunct="0">
              <a:lnSpc>
                <a:spcPct val="90000"/>
              </a:lnSpc>
              <a:spcBef>
                <a:spcPct val="30000"/>
              </a:spcBef>
            </a:pP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63" name="Rectangle 24"/>
          <p:cNvSpPr>
            <a:spLocks noChangeArrowheads="1"/>
          </p:cNvSpPr>
          <p:nvPr/>
        </p:nvSpPr>
        <p:spPr bwMode="auto">
          <a:xfrm>
            <a:off x="2787650" y="4900613"/>
            <a:ext cx="3568700" cy="1285875"/>
          </a:xfrm>
          <a:prstGeom prst="rect">
            <a:avLst/>
          </a:prstGeom>
          <a:noFill/>
          <a:ln w="25400">
            <a:solidFill>
              <a:schemeClr val="hlink"/>
            </a:solidFill>
            <a:miter lim="800000"/>
            <a:headEnd type="none" w="sm" len="sm"/>
            <a:tailEnd type="none" w="sm" len="sm"/>
          </a:ln>
        </p:spPr>
        <p:txBody>
          <a:bodyPr/>
          <a:lstStyle/>
          <a:p>
            <a:pPr algn="ctr" eaLnBrk="0" hangingPunct="0"/>
            <a:endParaRPr lang="en-US">
              <a:latin typeface="Calibri" pitchFamily="34" charset="0"/>
            </a:endParaRPr>
          </a:p>
        </p:txBody>
      </p:sp>
      <p:sp>
        <p:nvSpPr>
          <p:cNvPr id="96264" name="Rectangle 2"/>
          <p:cNvSpPr>
            <a:spLocks noGrp="1" noChangeArrowheads="1"/>
          </p:cNvSpPr>
          <p:nvPr>
            <p:ph type="title"/>
          </p:nvPr>
        </p:nvSpPr>
        <p:spPr/>
        <p:txBody>
          <a:bodyPr/>
          <a:lstStyle/>
          <a:p>
            <a:r>
              <a:rPr lang="en-US" smtClean="0"/>
              <a:t>How Light Scattering Measures M</a:t>
            </a:r>
          </a:p>
        </p:txBody>
      </p:sp>
      <p:sp>
        <p:nvSpPr>
          <p:cNvPr id="96265" name="Text Box 3"/>
          <p:cNvSpPr txBox="1">
            <a:spLocks noChangeArrowheads="1"/>
          </p:cNvSpPr>
          <p:nvPr/>
        </p:nvSpPr>
        <p:spPr bwMode="auto">
          <a:xfrm>
            <a:off x="4286250" y="196850"/>
            <a:ext cx="184150" cy="641350"/>
          </a:xfrm>
          <a:prstGeom prst="rect">
            <a:avLst/>
          </a:prstGeom>
          <a:noFill/>
          <a:ln w="25400">
            <a:noFill/>
            <a:miter lim="800000"/>
            <a:headEnd type="none" w="sm" len="sm"/>
            <a:tailEnd type="none" w="sm" len="sm"/>
          </a:ln>
        </p:spPr>
        <p:txBody>
          <a:bodyPr wrap="none">
            <a:spAutoFit/>
          </a:bodyPr>
          <a:lstStyle/>
          <a:p>
            <a:pPr algn="ctr" eaLnBrk="0" hangingPunct="0"/>
            <a:endParaRPr lang="en-US" sz="3600" b="1"/>
          </a:p>
        </p:txBody>
      </p:sp>
      <p:pic>
        <p:nvPicPr>
          <p:cNvPr id="96266" name="Picture 4" descr="measuringM"/>
          <p:cNvPicPr>
            <a:picLocks noChangeAspect="1" noChangeArrowheads="1"/>
          </p:cNvPicPr>
          <p:nvPr/>
        </p:nvPicPr>
        <p:blipFill>
          <a:blip r:embed="rId4" cstate="print"/>
          <a:srcRect/>
          <a:stretch>
            <a:fillRect/>
          </a:stretch>
        </p:blipFill>
        <p:spPr bwMode="auto">
          <a:xfrm>
            <a:off x="1708150" y="1295400"/>
            <a:ext cx="5607050" cy="2955925"/>
          </a:xfrm>
          <a:prstGeom prst="rect">
            <a:avLst/>
          </a:prstGeom>
          <a:noFill/>
          <a:ln w="9525">
            <a:noFill/>
            <a:miter lim="800000"/>
            <a:headEnd/>
            <a:tailEnd/>
          </a:ln>
        </p:spPr>
      </p:pic>
      <p:sp>
        <p:nvSpPr>
          <p:cNvPr id="96267" name="Text Box 7"/>
          <p:cNvSpPr txBox="1">
            <a:spLocks noChangeArrowheads="1"/>
          </p:cNvSpPr>
          <p:nvPr/>
        </p:nvSpPr>
        <p:spPr bwMode="auto">
          <a:xfrm>
            <a:off x="1279525" y="3822700"/>
            <a:ext cx="1390650" cy="461963"/>
          </a:xfrm>
          <a:prstGeom prst="rect">
            <a:avLst/>
          </a:prstGeom>
          <a:noFill/>
          <a:ln w="25400">
            <a:noFill/>
            <a:miter lim="800000"/>
            <a:headEnd type="none" w="sm" len="sm"/>
            <a:tailEnd type="none" w="sm" len="sm"/>
          </a:ln>
        </p:spPr>
        <p:txBody>
          <a:bodyPr wrap="none">
            <a:spAutoFit/>
          </a:bodyPr>
          <a:lstStyle/>
          <a:p>
            <a:pPr algn="ctr" eaLnBrk="0" hangingPunct="0"/>
            <a:r>
              <a:rPr lang="en-US">
                <a:latin typeface="Calibri" pitchFamily="34" charset="0"/>
              </a:rPr>
              <a:t>coherent:</a:t>
            </a:r>
          </a:p>
        </p:txBody>
      </p:sp>
      <p:sp>
        <p:nvSpPr>
          <p:cNvPr id="96268" name="Text Box 8"/>
          <p:cNvSpPr txBox="1">
            <a:spLocks noChangeArrowheads="1"/>
          </p:cNvSpPr>
          <p:nvPr/>
        </p:nvSpPr>
        <p:spPr bwMode="auto">
          <a:xfrm>
            <a:off x="6329363" y="3784600"/>
            <a:ext cx="1622425" cy="461963"/>
          </a:xfrm>
          <a:prstGeom prst="rect">
            <a:avLst/>
          </a:prstGeom>
          <a:noFill/>
          <a:ln w="25400">
            <a:noFill/>
            <a:miter lim="800000"/>
            <a:headEnd type="none" w="sm" len="sm"/>
            <a:tailEnd type="none" w="sm" len="sm"/>
          </a:ln>
        </p:spPr>
        <p:txBody>
          <a:bodyPr wrap="none">
            <a:spAutoFit/>
          </a:bodyPr>
          <a:lstStyle/>
          <a:p>
            <a:pPr algn="ctr" eaLnBrk="0" hangingPunct="0"/>
            <a:r>
              <a:rPr lang="en-US">
                <a:latin typeface="Calibri" pitchFamily="34" charset="0"/>
              </a:rPr>
              <a:t>incoherent:</a:t>
            </a:r>
          </a:p>
        </p:txBody>
      </p:sp>
      <p:graphicFrame>
        <p:nvGraphicFramePr>
          <p:cNvPr id="96257" name="Object 1"/>
          <p:cNvGraphicFramePr>
            <a:graphicFrameLocks noChangeAspect="1"/>
          </p:cNvGraphicFramePr>
          <p:nvPr/>
        </p:nvGraphicFramePr>
        <p:xfrm>
          <a:off x="4514850" y="3321050"/>
          <a:ext cx="114300" cy="215900"/>
        </p:xfrm>
        <a:graphic>
          <a:graphicData uri="http://schemas.openxmlformats.org/presentationml/2006/ole">
            <p:oleObj spid="_x0000_s96257" name="Equation" r:id="rId5" imgW="114120" imgH="215640" progId="Equation.3">
              <p:embed/>
            </p:oleObj>
          </a:graphicData>
        </a:graphic>
      </p:graphicFrame>
      <p:sp>
        <p:nvSpPr>
          <p:cNvPr id="96269" name="Rectangle 3"/>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ctr" eaLnBrk="0" hangingPunct="0"/>
            <a:endParaRPr lang="en-US"/>
          </a:p>
        </p:txBody>
      </p:sp>
      <p:graphicFrame>
        <p:nvGraphicFramePr>
          <p:cNvPr id="96258" name="Object 2"/>
          <p:cNvGraphicFramePr>
            <a:graphicFrameLocks noChangeAspect="1"/>
          </p:cNvGraphicFramePr>
          <p:nvPr/>
        </p:nvGraphicFramePr>
        <p:xfrm>
          <a:off x="277813" y="4262438"/>
          <a:ext cx="3394075" cy="606425"/>
        </p:xfrm>
        <a:graphic>
          <a:graphicData uri="http://schemas.openxmlformats.org/presentationml/2006/ole">
            <p:oleObj spid="_x0000_s96258" name="Equation" r:id="rId6" imgW="2616120" imgH="469800" progId="Equation.3">
              <p:embed/>
            </p:oleObj>
          </a:graphicData>
        </a:graphic>
      </p:graphicFrame>
      <p:sp>
        <p:nvSpPr>
          <p:cNvPr id="96270"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ctr" eaLnBrk="0" hangingPunct="0"/>
            <a:endParaRPr lang="en-US"/>
          </a:p>
        </p:txBody>
      </p:sp>
      <p:graphicFrame>
        <p:nvGraphicFramePr>
          <p:cNvPr id="96260" name="Object 4"/>
          <p:cNvGraphicFramePr>
            <a:graphicFrameLocks noChangeAspect="1"/>
          </p:cNvGraphicFramePr>
          <p:nvPr/>
        </p:nvGraphicFramePr>
        <p:xfrm>
          <a:off x="5310188" y="4248150"/>
          <a:ext cx="3660775" cy="604838"/>
        </p:xfrm>
        <a:graphic>
          <a:graphicData uri="http://schemas.openxmlformats.org/presentationml/2006/ole">
            <p:oleObj spid="_x0000_s96260" name="Equation" r:id="rId7" imgW="2819160" imgH="469800" progId="Equation.3">
              <p:embed/>
            </p:oleObj>
          </a:graphicData>
        </a:graphic>
      </p:graphicFrame>
      <p:sp>
        <p:nvSpPr>
          <p:cNvPr id="96271" name="Rectangle 7"/>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ctr" eaLnBrk="0" hangingPunct="0"/>
            <a:endParaRPr lang="en-US"/>
          </a:p>
        </p:txBody>
      </p:sp>
      <p:graphicFrame>
        <p:nvGraphicFramePr>
          <p:cNvPr id="96262" name="Object 6"/>
          <p:cNvGraphicFramePr>
            <a:graphicFrameLocks noChangeAspect="1"/>
          </p:cNvGraphicFramePr>
          <p:nvPr/>
        </p:nvGraphicFramePr>
        <p:xfrm>
          <a:off x="2892425" y="4927600"/>
          <a:ext cx="3359150" cy="1130300"/>
        </p:xfrm>
        <a:graphic>
          <a:graphicData uri="http://schemas.openxmlformats.org/presentationml/2006/ole">
            <p:oleObj spid="_x0000_s96262" name="Equation" r:id="rId8" imgW="1384300" imgH="469900" progId="Equation.3">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1026"/>
          <p:cNvSpPr>
            <a:spLocks noGrp="1" noChangeArrowheads="1"/>
          </p:cNvSpPr>
          <p:nvPr>
            <p:ph type="title"/>
          </p:nvPr>
        </p:nvSpPr>
        <p:spPr/>
        <p:txBody>
          <a:bodyPr/>
          <a:lstStyle/>
          <a:p>
            <a:r>
              <a:rPr lang="en-US" smtClean="0"/>
              <a:t>Isotropic Scattering</a:t>
            </a:r>
          </a:p>
        </p:txBody>
      </p:sp>
      <p:sp>
        <p:nvSpPr>
          <p:cNvPr id="102402" name="Rectangle 1027"/>
          <p:cNvSpPr>
            <a:spLocks noGrp="1" noChangeArrowheads="1"/>
          </p:cNvSpPr>
          <p:nvPr>
            <p:ph idx="4294967295"/>
          </p:nvPr>
        </p:nvSpPr>
        <p:spPr>
          <a:xfrm>
            <a:off x="444500" y="4246124"/>
            <a:ext cx="8229600" cy="1600200"/>
          </a:xfrm>
        </p:spPr>
        <p:txBody>
          <a:bodyPr/>
          <a:lstStyle/>
          <a:p>
            <a:pPr>
              <a:spcBef>
                <a:spcPct val="0"/>
              </a:spcBef>
              <a:buFontTx/>
              <a:buNone/>
            </a:pPr>
            <a:r>
              <a:rPr lang="en-US" dirty="0" smtClean="0"/>
              <a:t>For particles much smaller than the wavelength of the incident </a:t>
            </a:r>
          </a:p>
          <a:p>
            <a:pPr>
              <a:spcBef>
                <a:spcPct val="0"/>
              </a:spcBef>
              <a:buFontTx/>
              <a:buNone/>
            </a:pPr>
            <a:r>
              <a:rPr lang="en-US" dirty="0" smtClean="0"/>
              <a:t>light ( &lt;10 nm for </a:t>
            </a:r>
            <a:r>
              <a:rPr lang="el-GR" i="1" dirty="0" smtClean="0"/>
              <a:t>λ</a:t>
            </a:r>
            <a:r>
              <a:rPr lang="en-US" dirty="0" smtClean="0"/>
              <a:t> = 660 nm), the amount of radiation scattered</a:t>
            </a:r>
          </a:p>
          <a:p>
            <a:pPr>
              <a:spcBef>
                <a:spcPct val="0"/>
              </a:spcBef>
              <a:buFontTx/>
              <a:buNone/>
            </a:pPr>
            <a:r>
              <a:rPr lang="en-US" dirty="0" smtClean="0"/>
              <a:t>into each angle is the same in the  plane perpendicular to the </a:t>
            </a:r>
          </a:p>
          <a:p>
            <a:pPr>
              <a:spcBef>
                <a:spcPct val="0"/>
              </a:spcBef>
              <a:buFontTx/>
              <a:buNone/>
            </a:pPr>
            <a:r>
              <a:rPr lang="en-US" dirty="0" smtClean="0"/>
              <a:t>polarization.</a:t>
            </a:r>
          </a:p>
          <a:p>
            <a:pPr>
              <a:buFontTx/>
              <a:buNone/>
            </a:pPr>
            <a:endParaRPr lang="en-US" sz="1800" dirty="0" smtClean="0"/>
          </a:p>
        </p:txBody>
      </p:sp>
      <p:pic>
        <p:nvPicPr>
          <p:cNvPr id="102403" name="Picture 1028" descr="isotropic2"/>
          <p:cNvPicPr>
            <a:picLocks noChangeAspect="1" noChangeArrowheads="1"/>
          </p:cNvPicPr>
          <p:nvPr/>
        </p:nvPicPr>
        <p:blipFill>
          <a:blip r:embed="rId3" cstate="print"/>
          <a:srcRect/>
          <a:stretch>
            <a:fillRect/>
          </a:stretch>
        </p:blipFill>
        <p:spPr bwMode="auto">
          <a:xfrm>
            <a:off x="298450" y="1752600"/>
            <a:ext cx="8547100" cy="16256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2"/>
          <p:cNvSpPr>
            <a:spLocks noGrp="1" noChangeArrowheads="1"/>
          </p:cNvSpPr>
          <p:nvPr>
            <p:ph type="title"/>
          </p:nvPr>
        </p:nvSpPr>
        <p:spPr/>
        <p:txBody>
          <a:bodyPr/>
          <a:lstStyle/>
          <a:p>
            <a:r>
              <a:rPr lang="en-US" smtClean="0"/>
              <a:t>Angular Dependence of Light Scattering</a:t>
            </a:r>
          </a:p>
        </p:txBody>
      </p:sp>
      <p:pic>
        <p:nvPicPr>
          <p:cNvPr id="10245" name="Picture 4" descr="angular dependence"/>
          <p:cNvPicPr>
            <a:picLocks noChangeAspect="1" noChangeArrowheads="1"/>
          </p:cNvPicPr>
          <p:nvPr/>
        </p:nvPicPr>
        <p:blipFill>
          <a:blip r:embed="rId4" cstate="print"/>
          <a:srcRect/>
          <a:stretch>
            <a:fillRect/>
          </a:stretch>
        </p:blipFill>
        <p:spPr bwMode="auto">
          <a:xfrm>
            <a:off x="609600" y="928688"/>
            <a:ext cx="4572000" cy="2652712"/>
          </a:xfrm>
          <a:prstGeom prst="rect">
            <a:avLst/>
          </a:prstGeom>
          <a:noFill/>
          <a:ln w="9525">
            <a:noFill/>
            <a:miter lim="800000"/>
            <a:headEnd/>
            <a:tailEnd/>
          </a:ln>
        </p:spPr>
      </p:pic>
      <p:sp>
        <p:nvSpPr>
          <p:cNvPr id="10246" name="Text Box 5"/>
          <p:cNvSpPr txBox="1">
            <a:spLocks noChangeArrowheads="1"/>
          </p:cNvSpPr>
          <p:nvPr/>
        </p:nvSpPr>
        <p:spPr bwMode="auto">
          <a:xfrm>
            <a:off x="5797550" y="990600"/>
            <a:ext cx="2032000" cy="1200150"/>
          </a:xfrm>
          <a:prstGeom prst="rect">
            <a:avLst/>
          </a:prstGeom>
          <a:noFill/>
          <a:ln w="25400">
            <a:noFill/>
            <a:miter lim="800000"/>
            <a:headEnd type="none" w="sm" len="sm"/>
            <a:tailEnd type="none" w="sm" len="sm"/>
          </a:ln>
        </p:spPr>
        <p:txBody>
          <a:bodyPr wrap="none">
            <a:spAutoFit/>
          </a:bodyPr>
          <a:lstStyle/>
          <a:p>
            <a:pPr eaLnBrk="0" hangingPunct="0"/>
            <a:r>
              <a:rPr lang="en-US">
                <a:latin typeface="Calibri" pitchFamily="34" charset="0"/>
              </a:rPr>
              <a:t>detector at 0°</a:t>
            </a:r>
          </a:p>
          <a:p>
            <a:pPr eaLnBrk="0" hangingPunct="0"/>
            <a:r>
              <a:rPr lang="en-US">
                <a:latin typeface="Calibri" pitchFamily="34" charset="0"/>
              </a:rPr>
              <a:t>scattered light </a:t>
            </a:r>
          </a:p>
          <a:p>
            <a:pPr eaLnBrk="0" hangingPunct="0"/>
            <a:r>
              <a:rPr lang="en-US">
                <a:latin typeface="Calibri" pitchFamily="34" charset="0"/>
              </a:rPr>
              <a:t>in phase</a:t>
            </a:r>
          </a:p>
        </p:txBody>
      </p:sp>
      <p:sp>
        <p:nvSpPr>
          <p:cNvPr id="10247" name="Text Box 8"/>
          <p:cNvSpPr txBox="1">
            <a:spLocks noChangeArrowheads="1"/>
          </p:cNvSpPr>
          <p:nvPr/>
        </p:nvSpPr>
        <p:spPr bwMode="auto">
          <a:xfrm>
            <a:off x="5202238" y="2667000"/>
            <a:ext cx="3719512" cy="830263"/>
          </a:xfrm>
          <a:prstGeom prst="rect">
            <a:avLst/>
          </a:prstGeom>
          <a:noFill/>
          <a:ln w="25400">
            <a:noFill/>
            <a:miter lim="800000"/>
            <a:headEnd type="none" w="sm" len="sm"/>
            <a:tailEnd type="none" w="sm" len="sm"/>
          </a:ln>
        </p:spPr>
        <p:txBody>
          <a:bodyPr wrap="none">
            <a:spAutoFit/>
          </a:bodyPr>
          <a:lstStyle/>
          <a:p>
            <a:pPr eaLnBrk="0" hangingPunct="0"/>
            <a:r>
              <a:rPr lang="en-US">
                <a:latin typeface="Calibri" pitchFamily="34" charset="0"/>
              </a:rPr>
              <a:t>detector at </a:t>
            </a:r>
            <a:r>
              <a:rPr lang="el-GR">
                <a:latin typeface="Calibri" pitchFamily="34" charset="0"/>
                <a:sym typeface="Symbol" pitchFamily="18" charset="2"/>
              </a:rPr>
              <a:t></a:t>
            </a:r>
            <a:r>
              <a:rPr lang="en-US" i="1">
                <a:latin typeface="Calibri" pitchFamily="34" charset="0"/>
              </a:rPr>
              <a:t>, </a:t>
            </a:r>
            <a:r>
              <a:rPr lang="en-US">
                <a:latin typeface="Calibri" pitchFamily="34" charset="0"/>
              </a:rPr>
              <a:t>scattered light</a:t>
            </a:r>
          </a:p>
          <a:p>
            <a:pPr eaLnBrk="0" hangingPunct="0"/>
            <a:r>
              <a:rPr lang="en-US">
                <a:latin typeface="Calibri" pitchFamily="34" charset="0"/>
              </a:rPr>
              <a:t>out-of-phase</a:t>
            </a:r>
          </a:p>
        </p:txBody>
      </p:sp>
      <p:sp>
        <p:nvSpPr>
          <p:cNvPr id="10248" name="Text Box 6"/>
          <p:cNvSpPr txBox="1">
            <a:spLocks noChangeArrowheads="1"/>
          </p:cNvSpPr>
          <p:nvPr/>
        </p:nvSpPr>
        <p:spPr bwMode="auto">
          <a:xfrm>
            <a:off x="152400" y="4038600"/>
            <a:ext cx="4962525" cy="1200150"/>
          </a:xfrm>
          <a:prstGeom prst="rect">
            <a:avLst/>
          </a:prstGeom>
          <a:noFill/>
          <a:ln w="25400">
            <a:noFill/>
            <a:miter lim="800000"/>
            <a:headEnd type="none" w="sm" len="sm"/>
            <a:tailEnd type="none" w="sm" len="sm"/>
          </a:ln>
        </p:spPr>
        <p:txBody>
          <a:bodyPr wrap="none">
            <a:spAutoFit/>
          </a:bodyPr>
          <a:lstStyle/>
          <a:p>
            <a:pPr eaLnBrk="0" hangingPunct="0"/>
            <a:r>
              <a:rPr lang="en-US">
                <a:latin typeface="Calibri" pitchFamily="34" charset="0"/>
              </a:rPr>
              <a:t>Intramolecular interference leads to a </a:t>
            </a:r>
          </a:p>
          <a:p>
            <a:pPr eaLnBrk="0" hangingPunct="0"/>
            <a:r>
              <a:rPr lang="en-US">
                <a:latin typeface="Calibri" pitchFamily="34" charset="0"/>
              </a:rPr>
              <a:t>reduction in scattering intensity as the</a:t>
            </a:r>
          </a:p>
          <a:p>
            <a:pPr eaLnBrk="0" hangingPunct="0"/>
            <a:r>
              <a:rPr lang="en-US">
                <a:latin typeface="Calibri" pitchFamily="34" charset="0"/>
              </a:rPr>
              <a:t>scattering angle increases.</a:t>
            </a:r>
          </a:p>
        </p:txBody>
      </p:sp>
      <p:pic>
        <p:nvPicPr>
          <p:cNvPr id="10249" name="Picture 9" descr="form factor graph"/>
          <p:cNvPicPr>
            <a:picLocks noChangeAspect="1" noChangeArrowheads="1"/>
          </p:cNvPicPr>
          <p:nvPr/>
        </p:nvPicPr>
        <p:blipFill>
          <a:blip r:embed="rId5" cstate="print"/>
          <a:srcRect/>
          <a:stretch>
            <a:fillRect/>
          </a:stretch>
        </p:blipFill>
        <p:spPr bwMode="auto">
          <a:xfrm>
            <a:off x="5257800" y="3835400"/>
            <a:ext cx="3200400" cy="2108200"/>
          </a:xfrm>
          <a:prstGeom prst="rect">
            <a:avLst/>
          </a:prstGeom>
          <a:noFill/>
          <a:ln w="9525">
            <a:noFill/>
            <a:miter lim="800000"/>
            <a:headEnd/>
            <a:tailEnd/>
          </a:ln>
        </p:spPr>
      </p:pic>
      <p:sp>
        <p:nvSpPr>
          <p:cNvPr id="10250" name="Rectangle 10"/>
          <p:cNvSpPr>
            <a:spLocks noChangeArrowheads="1"/>
          </p:cNvSpPr>
          <p:nvPr/>
        </p:nvSpPr>
        <p:spPr bwMode="auto">
          <a:xfrm>
            <a:off x="762000" y="5257800"/>
            <a:ext cx="3810000" cy="990600"/>
          </a:xfrm>
          <a:prstGeom prst="rect">
            <a:avLst/>
          </a:prstGeom>
          <a:noFill/>
          <a:ln w="25400">
            <a:solidFill>
              <a:schemeClr val="hlink"/>
            </a:solidFill>
            <a:miter lim="800000"/>
            <a:headEnd type="none" w="sm" len="sm"/>
            <a:tailEnd type="none" w="sm" len="sm"/>
          </a:ln>
        </p:spPr>
        <p:txBody>
          <a:bodyPr wrap="none" anchor="ctr"/>
          <a:lstStyle/>
          <a:p>
            <a:pPr algn="ctr" eaLnBrk="0" hangingPunct="0"/>
            <a:endParaRPr lang="en-US">
              <a:latin typeface="Calibri" pitchFamily="34" charset="0"/>
            </a:endParaRPr>
          </a:p>
        </p:txBody>
      </p:sp>
      <p:sp>
        <p:nvSpPr>
          <p:cNvPr id="10251"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ctr" eaLnBrk="0" hangingPunct="0"/>
            <a:endParaRPr lang="en-US"/>
          </a:p>
        </p:txBody>
      </p:sp>
      <p:graphicFrame>
        <p:nvGraphicFramePr>
          <p:cNvPr id="10243" name="Object 3"/>
          <p:cNvGraphicFramePr>
            <a:graphicFrameLocks noChangeAspect="1"/>
          </p:cNvGraphicFramePr>
          <p:nvPr/>
        </p:nvGraphicFramePr>
        <p:xfrm>
          <a:off x="850900" y="5283200"/>
          <a:ext cx="3676650" cy="977900"/>
        </p:xfrm>
        <a:graphic>
          <a:graphicData uri="http://schemas.openxmlformats.org/presentationml/2006/ole">
            <p:oleObj spid="_x0000_s10243" name="Equation" r:id="rId6" imgW="1752600" imgH="469900" progId="Equation.3">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1" name="Rectangle 2"/>
          <p:cNvSpPr>
            <a:spLocks noGrp="1" noChangeArrowheads="1"/>
          </p:cNvSpPr>
          <p:nvPr>
            <p:ph type="title"/>
          </p:nvPr>
        </p:nvSpPr>
        <p:spPr/>
        <p:txBody>
          <a:bodyPr/>
          <a:lstStyle/>
          <a:p>
            <a:r>
              <a:rPr lang="en-US" smtClean="0"/>
              <a:t>How Light Scattering Measures r</a:t>
            </a:r>
            <a:r>
              <a:rPr lang="en-US" baseline="-25000" smtClean="0"/>
              <a:t>g</a:t>
            </a:r>
          </a:p>
        </p:txBody>
      </p:sp>
      <p:sp>
        <p:nvSpPr>
          <p:cNvPr id="11272" name="Text Box 5"/>
          <p:cNvSpPr txBox="1">
            <a:spLocks noChangeArrowheads="1"/>
          </p:cNvSpPr>
          <p:nvPr/>
        </p:nvSpPr>
        <p:spPr bwMode="auto">
          <a:xfrm>
            <a:off x="3962400" y="990600"/>
            <a:ext cx="4692650" cy="1200150"/>
          </a:xfrm>
          <a:prstGeom prst="rect">
            <a:avLst/>
          </a:prstGeom>
          <a:noFill/>
          <a:ln w="25400">
            <a:noFill/>
            <a:miter lim="800000"/>
            <a:headEnd type="none" w="sm" len="sm"/>
            <a:tailEnd type="none" w="sm" len="sm"/>
          </a:ln>
        </p:spPr>
        <p:txBody>
          <a:bodyPr wrap="none">
            <a:spAutoFit/>
          </a:bodyPr>
          <a:lstStyle/>
          <a:p>
            <a:pPr eaLnBrk="0" hangingPunct="0"/>
            <a:r>
              <a:rPr lang="en-US">
                <a:latin typeface="Calibri" pitchFamily="34" charset="0"/>
              </a:rPr>
              <a:t>To calculate the angular distribution </a:t>
            </a:r>
          </a:p>
          <a:p>
            <a:pPr eaLnBrk="0" hangingPunct="0"/>
            <a:r>
              <a:rPr lang="en-US">
                <a:latin typeface="Calibri" pitchFamily="34" charset="0"/>
              </a:rPr>
              <a:t>of scattered light, integrate over </a:t>
            </a:r>
          </a:p>
          <a:p>
            <a:pPr eaLnBrk="0" hangingPunct="0"/>
            <a:r>
              <a:rPr lang="en-US">
                <a:latin typeface="Calibri" pitchFamily="34" charset="0"/>
              </a:rPr>
              <a:t>phase shifts from extended particle.</a:t>
            </a:r>
          </a:p>
        </p:txBody>
      </p:sp>
      <p:pic>
        <p:nvPicPr>
          <p:cNvPr id="11273" name="Picture 8" descr="rms1"/>
          <p:cNvPicPr>
            <a:picLocks noChangeAspect="1" noChangeArrowheads="1"/>
          </p:cNvPicPr>
          <p:nvPr/>
        </p:nvPicPr>
        <p:blipFill>
          <a:blip r:embed="rId4" cstate="print"/>
          <a:srcRect/>
          <a:stretch>
            <a:fillRect/>
          </a:stretch>
        </p:blipFill>
        <p:spPr bwMode="auto">
          <a:xfrm>
            <a:off x="387350" y="968375"/>
            <a:ext cx="3346450" cy="2994025"/>
          </a:xfrm>
          <a:prstGeom prst="rect">
            <a:avLst/>
          </a:prstGeom>
          <a:noFill/>
          <a:ln w="9525">
            <a:noFill/>
            <a:miter lim="800000"/>
            <a:headEnd/>
            <a:tailEnd/>
          </a:ln>
        </p:spPr>
      </p:pic>
      <p:pic>
        <p:nvPicPr>
          <p:cNvPr id="11274" name="Picture 9" descr="rms2"/>
          <p:cNvPicPr>
            <a:picLocks noChangeAspect="1" noChangeArrowheads="1"/>
          </p:cNvPicPr>
          <p:nvPr/>
        </p:nvPicPr>
        <p:blipFill>
          <a:blip r:embed="rId5" cstate="print"/>
          <a:srcRect/>
          <a:stretch>
            <a:fillRect/>
          </a:stretch>
        </p:blipFill>
        <p:spPr bwMode="auto">
          <a:xfrm>
            <a:off x="5257800" y="3581400"/>
            <a:ext cx="2889250" cy="2270125"/>
          </a:xfrm>
          <a:prstGeom prst="rect">
            <a:avLst/>
          </a:prstGeom>
          <a:noFill/>
          <a:ln w="9525">
            <a:noFill/>
            <a:miter lim="800000"/>
            <a:headEnd/>
            <a:tailEnd/>
          </a:ln>
        </p:spPr>
      </p:pic>
      <p:sp>
        <p:nvSpPr>
          <p:cNvPr id="11275"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ctr" eaLnBrk="0" hangingPunct="0"/>
            <a:endParaRPr lang="en-US"/>
          </a:p>
        </p:txBody>
      </p:sp>
      <p:graphicFrame>
        <p:nvGraphicFramePr>
          <p:cNvPr id="11268" name="Object 4"/>
          <p:cNvGraphicFramePr>
            <a:graphicFrameLocks noChangeAspect="1"/>
          </p:cNvGraphicFramePr>
          <p:nvPr/>
        </p:nvGraphicFramePr>
        <p:xfrm>
          <a:off x="4140200" y="2298700"/>
          <a:ext cx="4478338" cy="952500"/>
        </p:xfrm>
        <a:graphic>
          <a:graphicData uri="http://schemas.openxmlformats.org/presentationml/2006/ole">
            <p:oleObj spid="_x0000_s11268" name="Equation" r:id="rId6" imgW="2159000" imgH="457200" progId="Equation.3">
              <p:embed/>
            </p:oleObj>
          </a:graphicData>
        </a:graphic>
      </p:graphicFrame>
      <p:sp>
        <p:nvSpPr>
          <p:cNvPr id="11276" name="Rectangle 7"/>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ctr" eaLnBrk="0" hangingPunct="0"/>
            <a:endParaRPr lang="en-US"/>
          </a:p>
        </p:txBody>
      </p:sp>
      <p:graphicFrame>
        <p:nvGraphicFramePr>
          <p:cNvPr id="11270" name="Object 6"/>
          <p:cNvGraphicFramePr>
            <a:graphicFrameLocks noChangeAspect="1"/>
          </p:cNvGraphicFramePr>
          <p:nvPr/>
        </p:nvGraphicFramePr>
        <p:xfrm>
          <a:off x="2695575" y="5270500"/>
          <a:ext cx="1876425" cy="866775"/>
        </p:xfrm>
        <a:graphic>
          <a:graphicData uri="http://schemas.openxmlformats.org/presentationml/2006/ole">
            <p:oleObj spid="_x0000_s11270" name="Equation" r:id="rId7" imgW="927100" imgH="431800" progId="Equation.3">
              <p:embed/>
            </p:oleObj>
          </a:graphicData>
        </a:graphic>
      </p:graphicFrame>
      <p:sp>
        <p:nvSpPr>
          <p:cNvPr id="11277" name="Rectangle 13"/>
          <p:cNvSpPr>
            <a:spLocks noChangeArrowheads="1"/>
          </p:cNvSpPr>
          <p:nvPr/>
        </p:nvSpPr>
        <p:spPr bwMode="auto">
          <a:xfrm>
            <a:off x="482600" y="4225925"/>
            <a:ext cx="4572000" cy="1200150"/>
          </a:xfrm>
          <a:prstGeom prst="rect">
            <a:avLst/>
          </a:prstGeom>
          <a:noFill/>
          <a:ln w="9525">
            <a:noFill/>
            <a:miter lim="800000"/>
            <a:headEnd/>
            <a:tailEnd/>
          </a:ln>
        </p:spPr>
        <p:txBody>
          <a:bodyPr>
            <a:spAutoFit/>
          </a:bodyPr>
          <a:lstStyle/>
          <a:p>
            <a:pPr eaLnBrk="0" hangingPunct="0"/>
            <a:r>
              <a:rPr lang="en-US">
                <a:latin typeface="Calibri" pitchFamily="34" charset="0"/>
              </a:rPr>
              <a:t>Integrating over extended particle </a:t>
            </a:r>
          </a:p>
          <a:p>
            <a:pPr eaLnBrk="0" hangingPunct="0"/>
            <a:r>
              <a:rPr lang="en-US">
                <a:latin typeface="Calibri" pitchFamily="34" charset="0"/>
              </a:rPr>
              <a:t>involves integrating over mass</a:t>
            </a:r>
          </a:p>
          <a:p>
            <a:pPr eaLnBrk="0" hangingPunct="0"/>
            <a:r>
              <a:rPr lang="en-US">
                <a:latin typeface="Calibri" pitchFamily="34" charset="0"/>
              </a:rPr>
              <a:t>distribution.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7" name="Rectangle 2"/>
          <p:cNvSpPr>
            <a:spLocks noGrp="1" noChangeArrowheads="1"/>
          </p:cNvSpPr>
          <p:nvPr>
            <p:ph type="title"/>
          </p:nvPr>
        </p:nvSpPr>
        <p:spPr/>
        <p:txBody>
          <a:bodyPr/>
          <a:lstStyle/>
          <a:p>
            <a:r>
              <a:rPr lang="en-US" smtClean="0"/>
              <a:t>Interpretation of r</a:t>
            </a:r>
            <a:r>
              <a:rPr lang="en-US" baseline="-25000" smtClean="0"/>
              <a:t>g</a:t>
            </a:r>
          </a:p>
        </p:txBody>
      </p:sp>
      <p:pic>
        <p:nvPicPr>
          <p:cNvPr id="12298" name="Picture 3" descr="hollowsphere"/>
          <p:cNvPicPr>
            <a:picLocks noChangeAspect="1" noChangeArrowheads="1"/>
          </p:cNvPicPr>
          <p:nvPr/>
        </p:nvPicPr>
        <p:blipFill>
          <a:blip r:embed="rId4" cstate="print"/>
          <a:srcRect/>
          <a:stretch>
            <a:fillRect/>
          </a:stretch>
        </p:blipFill>
        <p:spPr bwMode="auto">
          <a:xfrm>
            <a:off x="1219200" y="1219200"/>
            <a:ext cx="2108200" cy="2108200"/>
          </a:xfrm>
          <a:prstGeom prst="rect">
            <a:avLst/>
          </a:prstGeom>
          <a:noFill/>
          <a:ln w="9525">
            <a:noFill/>
            <a:miter lim="800000"/>
            <a:headEnd/>
            <a:tailEnd/>
          </a:ln>
        </p:spPr>
      </p:pic>
      <p:pic>
        <p:nvPicPr>
          <p:cNvPr id="12299" name="Picture 4" descr="solidsphere"/>
          <p:cNvPicPr>
            <a:picLocks noChangeAspect="1" noChangeArrowheads="1"/>
          </p:cNvPicPr>
          <p:nvPr/>
        </p:nvPicPr>
        <p:blipFill>
          <a:blip r:embed="rId5" cstate="print"/>
          <a:srcRect/>
          <a:stretch>
            <a:fillRect/>
          </a:stretch>
        </p:blipFill>
        <p:spPr bwMode="auto">
          <a:xfrm>
            <a:off x="5638800" y="3733800"/>
            <a:ext cx="2108200" cy="2108200"/>
          </a:xfrm>
          <a:prstGeom prst="rect">
            <a:avLst/>
          </a:prstGeom>
          <a:noFill/>
          <a:ln w="9525">
            <a:noFill/>
            <a:miter lim="800000"/>
            <a:headEnd/>
            <a:tailEnd/>
          </a:ln>
        </p:spPr>
      </p:pic>
      <p:sp>
        <p:nvSpPr>
          <p:cNvPr id="12300" name="Text Box 5"/>
          <p:cNvSpPr txBox="1">
            <a:spLocks noChangeArrowheads="1"/>
          </p:cNvSpPr>
          <p:nvPr/>
        </p:nvSpPr>
        <p:spPr bwMode="auto">
          <a:xfrm>
            <a:off x="3657600" y="1371600"/>
            <a:ext cx="2035175" cy="461963"/>
          </a:xfrm>
          <a:prstGeom prst="rect">
            <a:avLst/>
          </a:prstGeom>
          <a:noFill/>
          <a:ln w="25400">
            <a:noFill/>
            <a:miter lim="800000"/>
            <a:headEnd type="none" w="sm" len="sm"/>
            <a:tailEnd type="none" w="sm" len="sm"/>
          </a:ln>
        </p:spPr>
        <p:txBody>
          <a:bodyPr wrap="none">
            <a:spAutoFit/>
          </a:bodyPr>
          <a:lstStyle/>
          <a:p>
            <a:pPr algn="ctr" eaLnBrk="0" hangingPunct="0"/>
            <a:r>
              <a:rPr lang="en-US">
                <a:latin typeface="Calibri" pitchFamily="34" charset="0"/>
              </a:rPr>
              <a:t>hollow sphere:</a:t>
            </a:r>
          </a:p>
        </p:txBody>
      </p:sp>
      <p:sp>
        <p:nvSpPr>
          <p:cNvPr id="12301" name="Text Box 6"/>
          <p:cNvSpPr txBox="1">
            <a:spLocks noChangeArrowheads="1"/>
          </p:cNvSpPr>
          <p:nvPr/>
        </p:nvSpPr>
        <p:spPr bwMode="auto">
          <a:xfrm>
            <a:off x="2286000" y="5080000"/>
            <a:ext cx="1774825" cy="461963"/>
          </a:xfrm>
          <a:prstGeom prst="rect">
            <a:avLst/>
          </a:prstGeom>
          <a:noFill/>
          <a:ln w="25400">
            <a:noFill/>
            <a:miter lim="800000"/>
            <a:headEnd type="none" w="sm" len="sm"/>
            <a:tailEnd type="none" w="sm" len="sm"/>
          </a:ln>
        </p:spPr>
        <p:txBody>
          <a:bodyPr wrap="none">
            <a:spAutoFit/>
          </a:bodyPr>
          <a:lstStyle/>
          <a:p>
            <a:pPr algn="ctr" eaLnBrk="0" hangingPunct="0"/>
            <a:r>
              <a:rPr lang="en-US">
                <a:latin typeface="Calibri" pitchFamily="34" charset="0"/>
              </a:rPr>
              <a:t>solid sphere:</a:t>
            </a:r>
          </a:p>
        </p:txBody>
      </p:sp>
      <p:sp>
        <p:nvSpPr>
          <p:cNvPr id="12302"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ctr" eaLnBrk="0" hangingPunct="0"/>
            <a:endParaRPr lang="en-US"/>
          </a:p>
        </p:txBody>
      </p:sp>
      <p:graphicFrame>
        <p:nvGraphicFramePr>
          <p:cNvPr id="12293" name="Object 5"/>
          <p:cNvGraphicFramePr>
            <a:graphicFrameLocks noChangeAspect="1"/>
          </p:cNvGraphicFramePr>
          <p:nvPr/>
        </p:nvGraphicFramePr>
        <p:xfrm>
          <a:off x="3429000" y="2995613"/>
          <a:ext cx="2038350" cy="941387"/>
        </p:xfrm>
        <a:graphic>
          <a:graphicData uri="http://schemas.openxmlformats.org/presentationml/2006/ole">
            <p:oleObj spid="_x0000_s12293" name="Equation" r:id="rId6" imgW="927100" imgH="431800" progId="Equation.3">
              <p:embed/>
            </p:oleObj>
          </a:graphicData>
        </a:graphic>
      </p:graphicFrame>
      <p:graphicFrame>
        <p:nvGraphicFramePr>
          <p:cNvPr id="12296" name="Object 8"/>
          <p:cNvGraphicFramePr>
            <a:graphicFrameLocks noChangeAspect="1"/>
          </p:cNvGraphicFramePr>
          <p:nvPr/>
        </p:nvGraphicFramePr>
        <p:xfrm>
          <a:off x="5715000" y="1295400"/>
          <a:ext cx="1304925" cy="619125"/>
        </p:xfrm>
        <a:graphic>
          <a:graphicData uri="http://schemas.openxmlformats.org/presentationml/2006/ole">
            <p:oleObj spid="_x0000_s12296" name="Equation" r:id="rId7" imgW="583947" imgH="279279" progId="Equation.3">
              <p:embed/>
            </p:oleObj>
          </a:graphicData>
        </a:graphic>
      </p:graphicFrame>
      <p:graphicFrame>
        <p:nvGraphicFramePr>
          <p:cNvPr id="12295" name="Object 7"/>
          <p:cNvGraphicFramePr>
            <a:graphicFrameLocks noChangeAspect="1"/>
          </p:cNvGraphicFramePr>
          <p:nvPr/>
        </p:nvGraphicFramePr>
        <p:xfrm>
          <a:off x="4051300" y="4962525"/>
          <a:ext cx="1485900" cy="609600"/>
        </p:xfrm>
        <a:graphic>
          <a:graphicData uri="http://schemas.openxmlformats.org/presentationml/2006/ole">
            <p:oleObj spid="_x0000_s12295" name="Equation" r:id="rId8" imgW="672808" imgH="279279" progId="Equation.3">
              <p:embed/>
            </p:oleObj>
          </a:graphicData>
        </a:graphic>
      </p:graphicFrame>
      <p:sp>
        <p:nvSpPr>
          <p:cNvPr id="12303" name="Rectangle 9"/>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eaLnBrk="0" hangingPunct="0"/>
            <a:endParaRPr lang="en-US"/>
          </a:p>
        </p:txBody>
      </p:sp>
      <p:sp>
        <p:nvSpPr>
          <p:cNvPr id="12304" name="Rectangle 10"/>
          <p:cNvSpPr>
            <a:spLocks noChangeArrowheads="1"/>
          </p:cNvSpPr>
          <p:nvPr/>
        </p:nvSpPr>
        <p:spPr bwMode="auto">
          <a:xfrm>
            <a:off x="0" y="1076325"/>
            <a:ext cx="9144000" cy="457200"/>
          </a:xfrm>
          <a:prstGeom prst="rect">
            <a:avLst/>
          </a:prstGeom>
          <a:noFill/>
          <a:ln w="9525">
            <a:noFill/>
            <a:miter lim="800000"/>
            <a:headEnd/>
            <a:tailEnd/>
          </a:ln>
        </p:spPr>
        <p:txBody>
          <a:bodyPr wrap="none" anchor="ctr">
            <a:spAutoFit/>
          </a:bodyPr>
          <a:lstStyle/>
          <a:p>
            <a:pPr algn="ctr" eaLnBrk="0" hangingPunct="0"/>
            <a:endParaRPr lang="en-US"/>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2"/>
          <p:cNvSpPr>
            <a:spLocks noGrp="1" noChangeArrowheads="1"/>
          </p:cNvSpPr>
          <p:nvPr>
            <p:ph type="title"/>
          </p:nvPr>
        </p:nvSpPr>
        <p:spPr/>
        <p:txBody>
          <a:bodyPr/>
          <a:lstStyle/>
          <a:p>
            <a:r>
              <a:rPr lang="en-US" smtClean="0"/>
              <a:t>Molar Mass and Radius</a:t>
            </a:r>
          </a:p>
        </p:txBody>
      </p:sp>
      <p:sp>
        <p:nvSpPr>
          <p:cNvPr id="110594" name="Text Box 10"/>
          <p:cNvSpPr txBox="1">
            <a:spLocks noChangeArrowheads="1"/>
          </p:cNvSpPr>
          <p:nvPr/>
        </p:nvSpPr>
        <p:spPr bwMode="auto">
          <a:xfrm>
            <a:off x="6172200" y="2743200"/>
            <a:ext cx="2667000" cy="736600"/>
          </a:xfrm>
          <a:prstGeom prst="rect">
            <a:avLst/>
          </a:prstGeom>
          <a:noFill/>
          <a:ln w="25400">
            <a:noFill/>
            <a:miter lim="800000"/>
            <a:headEnd type="none" w="sm" len="sm"/>
            <a:tailEnd type="none" w="sm" len="sm"/>
          </a:ln>
        </p:spPr>
        <p:txBody>
          <a:bodyPr>
            <a:spAutoFit/>
          </a:bodyPr>
          <a:lstStyle/>
          <a:p>
            <a:pPr eaLnBrk="0" hangingPunct="0">
              <a:lnSpc>
                <a:spcPct val="60000"/>
              </a:lnSpc>
              <a:spcBef>
                <a:spcPct val="50000"/>
              </a:spcBef>
            </a:pPr>
            <a:r>
              <a:rPr lang="en-US">
                <a:latin typeface="Calibri" pitchFamily="34" charset="0"/>
              </a:rPr>
              <a:t>r</a:t>
            </a:r>
            <a:r>
              <a:rPr lang="en-US" baseline="-25000">
                <a:latin typeface="Calibri" pitchFamily="34" charset="0"/>
              </a:rPr>
              <a:t>g</a:t>
            </a:r>
            <a:r>
              <a:rPr lang="en-US">
                <a:latin typeface="Calibri" pitchFamily="34" charset="0"/>
              </a:rPr>
              <a:t> &lt; 10 nm </a:t>
            </a:r>
          </a:p>
          <a:p>
            <a:pPr eaLnBrk="0" hangingPunct="0">
              <a:lnSpc>
                <a:spcPct val="60000"/>
              </a:lnSpc>
              <a:spcBef>
                <a:spcPct val="50000"/>
              </a:spcBef>
            </a:pPr>
            <a:r>
              <a:rPr lang="en-US">
                <a:latin typeface="Calibri" pitchFamily="34" charset="0"/>
              </a:rPr>
              <a:t>isotropic scatterer</a:t>
            </a:r>
            <a:endParaRPr lang="en-US" baseline="-25000">
              <a:latin typeface="Calibri" pitchFamily="34" charset="0"/>
            </a:endParaRPr>
          </a:p>
        </p:txBody>
      </p:sp>
      <p:sp>
        <p:nvSpPr>
          <p:cNvPr id="110595" name="Text Box 18"/>
          <p:cNvSpPr txBox="1">
            <a:spLocks noChangeArrowheads="1"/>
          </p:cNvSpPr>
          <p:nvPr/>
        </p:nvSpPr>
        <p:spPr bwMode="auto">
          <a:xfrm>
            <a:off x="5867400" y="3810000"/>
            <a:ext cx="1981200" cy="457200"/>
          </a:xfrm>
          <a:prstGeom prst="rect">
            <a:avLst/>
          </a:prstGeom>
          <a:noFill/>
          <a:ln w="25400">
            <a:noFill/>
            <a:miter lim="800000"/>
            <a:headEnd type="none" w="sm" len="sm"/>
            <a:tailEnd type="none" w="sm" len="sm"/>
          </a:ln>
        </p:spPr>
        <p:txBody>
          <a:bodyPr>
            <a:spAutoFit/>
          </a:bodyPr>
          <a:lstStyle/>
          <a:p>
            <a:pPr algn="ctr" eaLnBrk="0" hangingPunct="0">
              <a:spcBef>
                <a:spcPct val="50000"/>
              </a:spcBef>
            </a:pPr>
            <a:r>
              <a:rPr lang="en-US">
                <a:latin typeface="Calibri" pitchFamily="34" charset="0"/>
              </a:rPr>
              <a:t>r</a:t>
            </a:r>
            <a:r>
              <a:rPr lang="en-US" baseline="-25000">
                <a:latin typeface="Calibri" pitchFamily="34" charset="0"/>
              </a:rPr>
              <a:t>g</a:t>
            </a:r>
            <a:r>
              <a:rPr lang="en-US">
                <a:latin typeface="Calibri" pitchFamily="34" charset="0"/>
              </a:rPr>
              <a:t> &gt; 10 nm</a:t>
            </a:r>
          </a:p>
        </p:txBody>
      </p:sp>
      <p:pic>
        <p:nvPicPr>
          <p:cNvPr id="110596" name="Picture 21" descr="sb-rad"/>
          <p:cNvPicPr>
            <a:picLocks noChangeAspect="1" noChangeArrowheads="1"/>
          </p:cNvPicPr>
          <p:nvPr/>
        </p:nvPicPr>
        <p:blipFill>
          <a:blip r:embed="rId3" cstate="print"/>
          <a:srcRect l="11696" t="16707" r="9781" b="8354"/>
          <a:stretch>
            <a:fillRect/>
          </a:stretch>
        </p:blipFill>
        <p:spPr bwMode="auto">
          <a:xfrm>
            <a:off x="609600" y="1828800"/>
            <a:ext cx="3962400" cy="3781425"/>
          </a:xfrm>
          <a:prstGeom prst="rect">
            <a:avLst/>
          </a:prstGeom>
          <a:noFill/>
          <a:ln w="9525">
            <a:noFill/>
            <a:miter lim="800000"/>
            <a:headEnd/>
            <a:tailEnd/>
          </a:ln>
        </p:spPr>
      </p:pic>
      <p:sp>
        <p:nvSpPr>
          <p:cNvPr id="110597" name="Line 12"/>
          <p:cNvSpPr>
            <a:spLocks noChangeShapeType="1"/>
          </p:cNvSpPr>
          <p:nvPr/>
        </p:nvSpPr>
        <p:spPr bwMode="auto">
          <a:xfrm>
            <a:off x="4419600" y="2438400"/>
            <a:ext cx="1676400" cy="609600"/>
          </a:xfrm>
          <a:prstGeom prst="line">
            <a:avLst/>
          </a:prstGeom>
          <a:noFill/>
          <a:ln w="25400">
            <a:solidFill>
              <a:srgbClr val="969696"/>
            </a:solidFill>
            <a:round/>
            <a:headEnd type="triangle" w="med" len="lg"/>
            <a:tailEnd type="none" w="sm" len="sm"/>
          </a:ln>
        </p:spPr>
        <p:txBody>
          <a:bodyPr wrap="none" anchor="ctr"/>
          <a:lstStyle/>
          <a:p>
            <a:endParaRPr lang="en-US"/>
          </a:p>
        </p:txBody>
      </p:sp>
      <p:sp>
        <p:nvSpPr>
          <p:cNvPr id="110598" name="Line 13"/>
          <p:cNvSpPr>
            <a:spLocks noChangeShapeType="1"/>
          </p:cNvSpPr>
          <p:nvPr/>
        </p:nvSpPr>
        <p:spPr bwMode="auto">
          <a:xfrm flipV="1">
            <a:off x="4419600" y="3048000"/>
            <a:ext cx="1676400" cy="1295400"/>
          </a:xfrm>
          <a:prstGeom prst="line">
            <a:avLst/>
          </a:prstGeom>
          <a:noFill/>
          <a:ln w="25400">
            <a:solidFill>
              <a:srgbClr val="969696"/>
            </a:solidFill>
            <a:round/>
            <a:headEnd type="triangle" w="med" len="lg"/>
            <a:tailEnd type="none" w="sm" len="sm"/>
          </a:ln>
        </p:spPr>
        <p:txBody>
          <a:bodyPr wrap="none" anchor="ctr"/>
          <a:lstStyle/>
          <a:p>
            <a:endParaRPr lang="en-US"/>
          </a:p>
        </p:txBody>
      </p:sp>
      <p:sp>
        <p:nvSpPr>
          <p:cNvPr id="110599" name="Line 15"/>
          <p:cNvSpPr>
            <a:spLocks noChangeShapeType="1"/>
          </p:cNvSpPr>
          <p:nvPr/>
        </p:nvSpPr>
        <p:spPr bwMode="auto">
          <a:xfrm>
            <a:off x="4419600" y="3657600"/>
            <a:ext cx="1600200" cy="381000"/>
          </a:xfrm>
          <a:prstGeom prst="line">
            <a:avLst/>
          </a:prstGeom>
          <a:noFill/>
          <a:ln w="25400">
            <a:solidFill>
              <a:srgbClr val="969696"/>
            </a:solidFill>
            <a:round/>
            <a:headEnd type="triangle" w="med" len="lg"/>
            <a:tailEnd type="none" w="sm" len="sm"/>
          </a:ln>
        </p:spPr>
        <p:txBody>
          <a:bodyPr wrap="none" anchor="ctr"/>
          <a:lstStyle/>
          <a:p>
            <a:endParaRPr lang="en-US"/>
          </a:p>
        </p:txBody>
      </p:sp>
      <p:sp>
        <p:nvSpPr>
          <p:cNvPr id="110600" name="Line 14"/>
          <p:cNvSpPr>
            <a:spLocks noChangeShapeType="1"/>
          </p:cNvSpPr>
          <p:nvPr/>
        </p:nvSpPr>
        <p:spPr bwMode="auto">
          <a:xfrm flipV="1">
            <a:off x="4419600" y="4038600"/>
            <a:ext cx="1600200" cy="609600"/>
          </a:xfrm>
          <a:prstGeom prst="line">
            <a:avLst/>
          </a:prstGeom>
          <a:noFill/>
          <a:ln w="25400">
            <a:solidFill>
              <a:srgbClr val="969696"/>
            </a:solidFill>
            <a:round/>
            <a:headEnd type="triangle" w="med" len="lg"/>
            <a:tailEnd type="none" w="sm" len="sm"/>
          </a:ln>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40" name="Rectangle 2"/>
          <p:cNvSpPr>
            <a:spLocks noGrp="1" noChangeArrowheads="1"/>
          </p:cNvSpPr>
          <p:nvPr>
            <p:ph type="title"/>
          </p:nvPr>
        </p:nvSpPr>
        <p:spPr/>
        <p:txBody>
          <a:bodyPr/>
          <a:lstStyle/>
          <a:p>
            <a:r>
              <a:rPr lang="en-US" smtClean="0"/>
              <a:t>Basic Light Scattering Principles</a:t>
            </a:r>
          </a:p>
        </p:txBody>
      </p:sp>
      <p:sp>
        <p:nvSpPr>
          <p:cNvPr id="165891" name="Rectangle 3"/>
          <p:cNvSpPr>
            <a:spLocks noGrp="1" noChangeArrowheads="1"/>
          </p:cNvSpPr>
          <p:nvPr>
            <p:ph sz="half" idx="4294967295"/>
          </p:nvPr>
        </p:nvSpPr>
        <p:spPr>
          <a:xfrm>
            <a:off x="711200" y="1305128"/>
            <a:ext cx="7696200" cy="1295400"/>
          </a:xfrm>
        </p:spPr>
        <p:txBody>
          <a:bodyPr/>
          <a:lstStyle/>
          <a:p>
            <a:pPr marL="0" indent="0">
              <a:spcBef>
                <a:spcPct val="0"/>
              </a:spcBef>
              <a:buFontTx/>
              <a:buNone/>
            </a:pPr>
            <a:r>
              <a:rPr lang="en-US" b="1" smtClean="0"/>
              <a:t>Principle 1</a:t>
            </a:r>
          </a:p>
          <a:p>
            <a:pPr marL="0" indent="0">
              <a:spcBef>
                <a:spcPct val="0"/>
              </a:spcBef>
              <a:buFontTx/>
              <a:buNone/>
            </a:pPr>
            <a:r>
              <a:rPr lang="en-US" smtClean="0"/>
              <a:t>The amount of light scattered is directly proportional           to the product of the polymer molar mass and concentration.</a:t>
            </a:r>
          </a:p>
          <a:p>
            <a:pPr marL="0" indent="0">
              <a:buFontTx/>
              <a:buNone/>
            </a:pPr>
            <a:endParaRPr lang="en-US" sz="1600" smtClean="0"/>
          </a:p>
        </p:txBody>
      </p:sp>
      <p:sp>
        <p:nvSpPr>
          <p:cNvPr id="165892" name="Rectangle 4"/>
          <p:cNvSpPr>
            <a:spLocks noGrp="1" noChangeArrowheads="1"/>
          </p:cNvSpPr>
          <p:nvPr>
            <p:ph sz="half" idx="4294967295"/>
          </p:nvPr>
        </p:nvSpPr>
        <p:spPr>
          <a:xfrm>
            <a:off x="787400" y="4270172"/>
            <a:ext cx="7543800" cy="1371600"/>
          </a:xfrm>
        </p:spPr>
        <p:txBody>
          <a:bodyPr/>
          <a:lstStyle/>
          <a:p>
            <a:pPr marL="0" indent="0">
              <a:spcBef>
                <a:spcPct val="0"/>
              </a:spcBef>
              <a:buFontTx/>
              <a:buNone/>
            </a:pPr>
            <a:r>
              <a:rPr lang="en-US" b="1" dirty="0" smtClean="0"/>
              <a:t>Principle 2</a:t>
            </a:r>
          </a:p>
          <a:p>
            <a:pPr marL="0" indent="0">
              <a:spcBef>
                <a:spcPct val="0"/>
              </a:spcBef>
              <a:buFontTx/>
              <a:buNone/>
            </a:pPr>
            <a:r>
              <a:rPr lang="en-US" dirty="0" smtClean="0"/>
              <a:t>The angular variation of the scattered light is directly related to the size of the molecule.</a:t>
            </a:r>
          </a:p>
          <a:p>
            <a:pPr marL="0" indent="0">
              <a:buFontTx/>
              <a:buNone/>
            </a:pPr>
            <a:endParaRPr lang="en-US" sz="1600" dirty="0" smtClean="0"/>
          </a:p>
        </p:txBody>
      </p:sp>
      <p:sp>
        <p:nvSpPr>
          <p:cNvPr id="14343"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ctr" eaLnBrk="0" hangingPunct="0"/>
            <a:endParaRPr lang="en-US"/>
          </a:p>
        </p:txBody>
      </p:sp>
      <p:graphicFrame>
        <p:nvGraphicFramePr>
          <p:cNvPr id="2" name="Object 3"/>
          <p:cNvGraphicFramePr>
            <a:graphicFrameLocks noChangeAspect="1"/>
          </p:cNvGraphicFramePr>
          <p:nvPr/>
        </p:nvGraphicFramePr>
        <p:xfrm>
          <a:off x="2917825" y="2863850"/>
          <a:ext cx="3282950" cy="1104900"/>
        </p:xfrm>
        <a:graphic>
          <a:graphicData uri="http://schemas.openxmlformats.org/presentationml/2006/ole">
            <p:oleObj spid="_x0000_s14339" name="Equation" r:id="rId4" imgW="1384300" imgH="46990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65891">
                                            <p:txEl>
                                              <p:pRg st="0" end="0"/>
                                            </p:txEl>
                                          </p:spTgt>
                                        </p:tgtEl>
                                        <p:attrNameLst>
                                          <p:attrName>style.visibility</p:attrName>
                                        </p:attrNameLst>
                                      </p:cBhvr>
                                      <p:to>
                                        <p:strVal val="visible"/>
                                      </p:to>
                                    </p:set>
                                    <p:animEffect transition="in" filter="dissolve">
                                      <p:cBhvr>
                                        <p:cTn id="7" dur="500"/>
                                        <p:tgtEl>
                                          <p:spTgt spid="1658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65891">
                                            <p:txEl>
                                              <p:pRg st="1" end="1"/>
                                            </p:txEl>
                                          </p:spTgt>
                                        </p:tgtEl>
                                        <p:attrNameLst>
                                          <p:attrName>style.visibility</p:attrName>
                                        </p:attrNameLst>
                                      </p:cBhvr>
                                      <p:to>
                                        <p:strVal val="visible"/>
                                      </p:to>
                                    </p:set>
                                    <p:animEffect transition="in" filter="dissolve">
                                      <p:cBhvr>
                                        <p:cTn id="12" dur="500"/>
                                        <p:tgtEl>
                                          <p:spTgt spid="1658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dissolv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65892">
                                            <p:txEl>
                                              <p:pRg st="0" end="0"/>
                                            </p:txEl>
                                          </p:spTgt>
                                        </p:tgtEl>
                                        <p:attrNameLst>
                                          <p:attrName>style.visibility</p:attrName>
                                        </p:attrNameLst>
                                      </p:cBhvr>
                                      <p:to>
                                        <p:strVal val="visible"/>
                                      </p:to>
                                    </p:set>
                                    <p:animEffect transition="in" filter="dissolve">
                                      <p:cBhvr>
                                        <p:cTn id="22" dur="500"/>
                                        <p:tgtEl>
                                          <p:spTgt spid="165892">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65892">
                                            <p:txEl>
                                              <p:pRg st="1" end="1"/>
                                            </p:txEl>
                                          </p:spTgt>
                                        </p:tgtEl>
                                        <p:attrNameLst>
                                          <p:attrName>style.visibility</p:attrName>
                                        </p:attrNameLst>
                                      </p:cBhvr>
                                      <p:to>
                                        <p:strVal val="visible"/>
                                      </p:to>
                                    </p:set>
                                    <p:animEffect transition="in" filter="dissolve">
                                      <p:cBhvr>
                                        <p:cTn id="27" dur="500"/>
                                        <p:tgtEl>
                                          <p:spTgt spid="16589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1" grpId="0" uiExpand="1" build="p" autoUpdateAnimBg="0"/>
      <p:bldP spid="165892"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Rectangle 2"/>
          <p:cNvSpPr>
            <a:spLocks noGrp="1" noChangeArrowheads="1"/>
          </p:cNvSpPr>
          <p:nvPr>
            <p:ph type="title"/>
          </p:nvPr>
        </p:nvSpPr>
        <p:spPr/>
        <p:txBody>
          <a:bodyPr/>
          <a:lstStyle/>
          <a:p>
            <a:r>
              <a:rPr lang="en-US" smtClean="0"/>
              <a:t>Basic Light Scattering Equation</a:t>
            </a:r>
          </a:p>
        </p:txBody>
      </p:sp>
      <p:sp>
        <p:nvSpPr>
          <p:cNvPr id="114690" name="Rectangle 3"/>
          <p:cNvSpPr>
            <a:spLocks noGrp="1" noChangeArrowheads="1"/>
          </p:cNvSpPr>
          <p:nvPr>
            <p:ph sz="half" idx="4294967295"/>
          </p:nvPr>
        </p:nvSpPr>
        <p:spPr>
          <a:xfrm>
            <a:off x="863600" y="1203036"/>
            <a:ext cx="7391400" cy="889000"/>
          </a:xfrm>
        </p:spPr>
        <p:txBody>
          <a:bodyPr/>
          <a:lstStyle/>
          <a:p>
            <a:pPr marL="0" indent="0">
              <a:spcBef>
                <a:spcPct val="0"/>
              </a:spcBef>
              <a:buFontTx/>
              <a:buNone/>
            </a:pPr>
            <a:r>
              <a:rPr lang="en-US" dirty="0" smtClean="0"/>
              <a:t>In the Rayleigh-Gans-Debye limit, the two light scattering</a:t>
            </a:r>
          </a:p>
          <a:p>
            <a:pPr marL="0" indent="0">
              <a:spcBef>
                <a:spcPct val="0"/>
              </a:spcBef>
              <a:buFontTx/>
              <a:buNone/>
            </a:pPr>
            <a:r>
              <a:rPr lang="en-US" dirty="0" smtClean="0"/>
              <a:t>principles are embodied in the equation: </a:t>
            </a:r>
          </a:p>
          <a:p>
            <a:pPr marL="0" indent="0">
              <a:buFontTx/>
              <a:buNone/>
            </a:pPr>
            <a:endParaRPr lang="en-US" sz="1600" dirty="0" smtClean="0"/>
          </a:p>
        </p:txBody>
      </p:sp>
      <p:sp>
        <p:nvSpPr>
          <p:cNvPr id="166916" name="Rectangle 4"/>
          <p:cNvSpPr>
            <a:spLocks noGrp="1" noChangeArrowheads="1"/>
          </p:cNvSpPr>
          <p:nvPr>
            <p:ph sz="half" idx="4294967295"/>
          </p:nvPr>
        </p:nvSpPr>
        <p:spPr>
          <a:xfrm>
            <a:off x="939800" y="4009736"/>
            <a:ext cx="7239000" cy="1676400"/>
          </a:xfrm>
        </p:spPr>
        <p:txBody>
          <a:bodyPr/>
          <a:lstStyle/>
          <a:p>
            <a:pPr marL="0" indent="0">
              <a:spcBef>
                <a:spcPct val="0"/>
              </a:spcBef>
              <a:buFontTx/>
              <a:buNone/>
            </a:pPr>
            <a:r>
              <a:rPr lang="en-US" dirty="0" smtClean="0"/>
              <a:t>This equation also contains a correction due to concentration </a:t>
            </a:r>
            <a:r>
              <a:rPr lang="en-US" i="1" dirty="0" smtClean="0"/>
              <a:t>c</a:t>
            </a:r>
            <a:r>
              <a:rPr lang="en-US" dirty="0" smtClean="0"/>
              <a:t>.  The correction is due to coherent </a:t>
            </a:r>
            <a:r>
              <a:rPr lang="en-US" i="1" dirty="0" smtClean="0"/>
              <a:t>inter</a:t>
            </a:r>
            <a:r>
              <a:rPr lang="en-US" dirty="0" smtClean="0"/>
              <a:t>molecular scattering, and contains information on the second virial coefficient.</a:t>
            </a:r>
            <a:endParaRPr lang="en-US" i="1" dirty="0" smtClean="0"/>
          </a:p>
          <a:p>
            <a:pPr marL="0" indent="0">
              <a:buFontTx/>
              <a:buNone/>
            </a:pPr>
            <a:endParaRPr lang="en-US" sz="1600" dirty="0" smtClean="0"/>
          </a:p>
        </p:txBody>
      </p:sp>
      <p:sp>
        <p:nvSpPr>
          <p:cNvPr id="114692"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ctr" eaLnBrk="0" hangingPunct="0"/>
            <a:endParaRPr lang="en-US"/>
          </a:p>
        </p:txBody>
      </p:sp>
      <p:sp>
        <p:nvSpPr>
          <p:cNvPr id="114693"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ctr" eaLnBrk="0" hangingPunct="0"/>
            <a:endParaRPr lang="en-US"/>
          </a:p>
        </p:txBody>
      </p:sp>
      <p:sp>
        <p:nvSpPr>
          <p:cNvPr id="114694" name="Rectangle 7"/>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ctr" eaLnBrk="0" hangingPunct="0"/>
            <a:endParaRPr lang="en-US"/>
          </a:p>
        </p:txBody>
      </p:sp>
      <p:sp>
        <p:nvSpPr>
          <p:cNvPr id="114695" name="Rectangle 8"/>
          <p:cNvSpPr>
            <a:spLocks noChangeArrowheads="1"/>
          </p:cNvSpPr>
          <p:nvPr/>
        </p:nvSpPr>
        <p:spPr bwMode="auto">
          <a:xfrm>
            <a:off x="0" y="657225"/>
            <a:ext cx="9144000" cy="0"/>
          </a:xfrm>
          <a:prstGeom prst="rect">
            <a:avLst/>
          </a:prstGeom>
          <a:noFill/>
          <a:ln w="9525">
            <a:noFill/>
            <a:miter lim="800000"/>
            <a:headEnd/>
            <a:tailEnd/>
          </a:ln>
        </p:spPr>
        <p:txBody>
          <a:bodyPr wrap="none" anchor="ctr">
            <a:spAutoFit/>
          </a:bodyPr>
          <a:lstStyle/>
          <a:p>
            <a:pPr algn="ctr" eaLnBrk="0" hangingPunct="0"/>
            <a:endParaRPr lang="en-US"/>
          </a:p>
        </p:txBody>
      </p:sp>
      <p:sp>
        <p:nvSpPr>
          <p:cNvPr id="114696"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ctr" eaLnBrk="0" hangingPunct="0"/>
            <a:endParaRPr lang="en-US"/>
          </a:p>
        </p:txBody>
      </p:sp>
      <p:sp>
        <p:nvSpPr>
          <p:cNvPr id="114697" name="Rectangle 13"/>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ctr" eaLnBrk="0" hangingPunct="0"/>
            <a:endParaRPr lang="en-US"/>
          </a:p>
        </p:txBody>
      </p:sp>
      <p:sp>
        <p:nvSpPr>
          <p:cNvPr id="114698" name="Rectangle 1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ctr" eaLnBrk="0" hangingPunct="0"/>
            <a:endParaRPr lang="en-US"/>
          </a:p>
        </p:txBody>
      </p:sp>
      <p:pic>
        <p:nvPicPr>
          <p:cNvPr id="114699" name="Picture 1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74663" y="2486025"/>
            <a:ext cx="8169275" cy="639763"/>
          </a:xfrm>
          <a:prstGeom prst="rect">
            <a:avLst/>
          </a:prstGeom>
          <a:noFill/>
          <a:ln w="9525">
            <a:solidFill>
              <a:srgbClr val="0000CC"/>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6916">
                                            <p:txEl>
                                              <p:pRg st="0" end="0"/>
                                            </p:txEl>
                                          </p:spTgt>
                                        </p:tgtEl>
                                        <p:attrNameLst>
                                          <p:attrName>style.visibility</p:attrName>
                                        </p:attrNameLst>
                                      </p:cBhvr>
                                      <p:to>
                                        <p:strVal val="visible"/>
                                      </p:to>
                                    </p:set>
                                    <p:animEffect transition="in" filter="blinds(horizontal)">
                                      <p:cBhvr>
                                        <p:cTn id="7" dur="500"/>
                                        <p:tgtEl>
                                          <p:spTgt spid="1669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6"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5" name="Rectangle 2"/>
          <p:cNvSpPr>
            <a:spLocks noGrp="1" noChangeArrowheads="1"/>
          </p:cNvSpPr>
          <p:nvPr>
            <p:ph type="title"/>
          </p:nvPr>
        </p:nvSpPr>
        <p:spPr/>
        <p:txBody>
          <a:bodyPr/>
          <a:lstStyle/>
          <a:p>
            <a:r>
              <a:rPr lang="en-US" smtClean="0"/>
              <a:t>Definition of Terms 1</a:t>
            </a:r>
          </a:p>
        </p:txBody>
      </p:sp>
      <p:sp>
        <p:nvSpPr>
          <p:cNvPr id="16394" name="Text Box 7"/>
          <p:cNvSpPr txBox="1">
            <a:spLocks noChangeArrowheads="1"/>
          </p:cNvSpPr>
          <p:nvPr/>
        </p:nvSpPr>
        <p:spPr bwMode="black">
          <a:xfrm>
            <a:off x="3568700" y="3760621"/>
            <a:ext cx="5207000" cy="1570038"/>
          </a:xfrm>
          <a:prstGeom prst="rect">
            <a:avLst/>
          </a:prstGeom>
          <a:noFill/>
          <a:ln w="25400">
            <a:noFill/>
            <a:miter lim="800000"/>
            <a:headEnd type="none" w="sm" len="sm"/>
            <a:tailEnd type="none" w="sm" len="sm"/>
          </a:ln>
        </p:spPr>
        <p:txBody>
          <a:bodyPr wrap="none">
            <a:spAutoFit/>
          </a:bodyPr>
          <a:lstStyle/>
          <a:p>
            <a:pPr eaLnBrk="0" hangingPunct="0"/>
            <a:r>
              <a:rPr lang="en-US" i="1">
                <a:latin typeface="Calibri" pitchFamily="34" charset="0"/>
              </a:rPr>
              <a:t>n</a:t>
            </a:r>
            <a:r>
              <a:rPr lang="en-US" baseline="-25000">
                <a:latin typeface="Calibri" pitchFamily="34" charset="0"/>
              </a:rPr>
              <a:t>0</a:t>
            </a:r>
            <a:r>
              <a:rPr lang="en-US">
                <a:latin typeface="Calibri" pitchFamily="34" charset="0"/>
              </a:rPr>
              <a:t> – solvent refractive index</a:t>
            </a:r>
          </a:p>
          <a:p>
            <a:pPr eaLnBrk="0" hangingPunct="0"/>
            <a:r>
              <a:rPr lang="en-US" i="1">
                <a:latin typeface="Calibri" pitchFamily="34" charset="0"/>
              </a:rPr>
              <a:t>N</a:t>
            </a:r>
            <a:r>
              <a:rPr lang="en-US" baseline="-25000">
                <a:latin typeface="Calibri" pitchFamily="34" charset="0"/>
              </a:rPr>
              <a:t>A</a:t>
            </a:r>
            <a:r>
              <a:rPr lang="en-US">
                <a:latin typeface="Calibri" pitchFamily="34" charset="0"/>
              </a:rPr>
              <a:t> – Avogadro’s number</a:t>
            </a:r>
          </a:p>
          <a:p>
            <a:pPr eaLnBrk="0" hangingPunct="0"/>
            <a:r>
              <a:rPr lang="en-US" i="1">
                <a:latin typeface="Calibri" pitchFamily="34" charset="0"/>
              </a:rPr>
              <a:t>l</a:t>
            </a:r>
            <a:r>
              <a:rPr lang="en-US" baseline="-25000">
                <a:latin typeface="Calibri" pitchFamily="34" charset="0"/>
              </a:rPr>
              <a:t>0</a:t>
            </a:r>
            <a:r>
              <a:rPr lang="en-US">
                <a:latin typeface="Calibri" pitchFamily="34" charset="0"/>
              </a:rPr>
              <a:t> – vacuum wavelength of incident light</a:t>
            </a:r>
          </a:p>
          <a:p>
            <a:pPr eaLnBrk="0" hangingPunct="0"/>
            <a:r>
              <a:rPr lang="en-US" i="1">
                <a:latin typeface="Calibri" pitchFamily="34" charset="0"/>
              </a:rPr>
              <a:t>dn</a:t>
            </a:r>
            <a:r>
              <a:rPr lang="en-US">
                <a:latin typeface="Calibri" pitchFamily="34" charset="0"/>
              </a:rPr>
              <a:t>/</a:t>
            </a:r>
            <a:r>
              <a:rPr lang="en-US" i="1">
                <a:latin typeface="Calibri" pitchFamily="34" charset="0"/>
              </a:rPr>
              <a:t>dc</a:t>
            </a:r>
            <a:r>
              <a:rPr lang="en-US">
                <a:latin typeface="Calibri" pitchFamily="34" charset="0"/>
              </a:rPr>
              <a:t> -  spec. refractive index increment</a:t>
            </a:r>
            <a:endParaRPr lang="en-US" i="1">
              <a:latin typeface="Calibri" pitchFamily="34" charset="0"/>
            </a:endParaRPr>
          </a:p>
        </p:txBody>
      </p:sp>
      <p:sp>
        <p:nvSpPr>
          <p:cNvPr id="167945" name="Text Box 9"/>
          <p:cNvSpPr txBox="1">
            <a:spLocks noChangeArrowheads="1"/>
          </p:cNvSpPr>
          <p:nvPr/>
        </p:nvSpPr>
        <p:spPr bwMode="auto">
          <a:xfrm>
            <a:off x="1498600" y="2028659"/>
            <a:ext cx="6756400" cy="1570037"/>
          </a:xfrm>
          <a:prstGeom prst="rect">
            <a:avLst/>
          </a:prstGeom>
          <a:noFill/>
          <a:ln w="25400">
            <a:noFill/>
            <a:miter lim="800000"/>
            <a:headEnd type="none" w="sm" len="sm"/>
            <a:tailEnd type="none" w="sm" len="sm"/>
          </a:ln>
        </p:spPr>
        <p:txBody>
          <a:bodyPr>
            <a:spAutoFit/>
          </a:bodyPr>
          <a:lstStyle/>
          <a:p>
            <a:pPr marL="342900" indent="-342900" eaLnBrk="0" hangingPunct="0">
              <a:buFont typeface="Calibri" pitchFamily="34" charset="0"/>
              <a:buChar char="–"/>
            </a:pPr>
            <a:r>
              <a:rPr lang="en-US">
                <a:latin typeface="Calibri" pitchFamily="34" charset="0"/>
              </a:rPr>
              <a:t>Excess (</a:t>
            </a:r>
            <a:r>
              <a:rPr lang="en-US" i="1">
                <a:latin typeface="Calibri" pitchFamily="34" charset="0"/>
              </a:rPr>
              <a:t>i.e.</a:t>
            </a:r>
            <a:r>
              <a:rPr lang="en-US">
                <a:latin typeface="Calibri" pitchFamily="34" charset="0"/>
              </a:rPr>
              <a:t>, from the solute alone) Rayleigh ratio.  The ratio of the scattered and incident light intensity, corrected for size of scattering volume and distance from scattering volume.  </a:t>
            </a:r>
            <a:endParaRPr lang="en-US" b="1" i="1">
              <a:latin typeface="Calibri" pitchFamily="34" charset="0"/>
            </a:endParaRPr>
          </a:p>
        </p:txBody>
      </p:sp>
      <p:sp>
        <p:nvSpPr>
          <p:cNvPr id="16398" name="Rectangle 5"/>
          <p:cNvSpPr>
            <a:spLocks noChangeArrowheads="1"/>
          </p:cNvSpPr>
          <p:nvPr/>
        </p:nvSpPr>
        <p:spPr bwMode="auto">
          <a:xfrm>
            <a:off x="0" y="0"/>
            <a:ext cx="9144000" cy="0"/>
          </a:xfrm>
          <a:prstGeom prst="rect">
            <a:avLst/>
          </a:prstGeom>
          <a:noFill/>
          <a:ln w="19050">
            <a:noFill/>
            <a:miter lim="800000"/>
            <a:headEnd/>
            <a:tailEnd/>
          </a:ln>
        </p:spPr>
        <p:txBody>
          <a:bodyPr wrap="none" anchor="ctr">
            <a:spAutoFit/>
          </a:bodyPr>
          <a:lstStyle/>
          <a:p>
            <a:pPr algn="ctr" eaLnBrk="0" hangingPunct="0"/>
            <a:endParaRPr lang="en-US"/>
          </a:p>
        </p:txBody>
      </p:sp>
      <p:graphicFrame>
        <p:nvGraphicFramePr>
          <p:cNvPr id="16388" name="Object 4"/>
          <p:cNvGraphicFramePr>
            <a:graphicFrameLocks noChangeAspect="1"/>
          </p:cNvGraphicFramePr>
          <p:nvPr/>
        </p:nvGraphicFramePr>
        <p:xfrm>
          <a:off x="1982788" y="1134896"/>
          <a:ext cx="5138737" cy="533400"/>
        </p:xfrm>
        <a:graphic>
          <a:graphicData uri="http://schemas.openxmlformats.org/presentationml/2006/ole">
            <p:oleObj spid="_x0000_s16388" name="Equation" r:id="rId4" imgW="2159000" imgH="228600" progId="Equation.3">
              <p:embed/>
            </p:oleObj>
          </a:graphicData>
        </a:graphic>
      </p:graphicFrame>
      <p:sp>
        <p:nvSpPr>
          <p:cNvPr id="16399" name="Rectangle 7"/>
          <p:cNvSpPr>
            <a:spLocks noChangeArrowheads="1"/>
          </p:cNvSpPr>
          <p:nvPr/>
        </p:nvSpPr>
        <p:spPr bwMode="auto">
          <a:xfrm>
            <a:off x="0" y="0"/>
            <a:ext cx="9144000" cy="457200"/>
          </a:xfrm>
          <a:prstGeom prst="rect">
            <a:avLst/>
          </a:prstGeom>
          <a:noFill/>
          <a:ln w="19050">
            <a:noFill/>
            <a:miter lim="800000"/>
            <a:headEnd/>
            <a:tailEnd/>
          </a:ln>
        </p:spPr>
        <p:txBody>
          <a:bodyPr wrap="none" anchor="ctr">
            <a:spAutoFit/>
          </a:bodyPr>
          <a:lstStyle/>
          <a:p>
            <a:pPr algn="ctr" eaLnBrk="0" hangingPunct="0"/>
            <a:endParaRPr lang="en-US"/>
          </a:p>
        </p:txBody>
      </p:sp>
      <p:graphicFrame>
        <p:nvGraphicFramePr>
          <p:cNvPr id="16390" name="Object 6"/>
          <p:cNvGraphicFramePr>
            <a:graphicFrameLocks noChangeAspect="1"/>
          </p:cNvGraphicFramePr>
          <p:nvPr/>
        </p:nvGraphicFramePr>
        <p:xfrm>
          <a:off x="723900" y="3916196"/>
          <a:ext cx="2725738" cy="1079500"/>
        </p:xfrm>
        <a:graphic>
          <a:graphicData uri="http://schemas.openxmlformats.org/presentationml/2006/ole">
            <p:oleObj spid="_x0000_s16390" name="Equation" r:id="rId5" imgW="1231366" imgH="482391" progId="Equation.3">
              <p:embed/>
            </p:oleObj>
          </a:graphicData>
        </a:graphic>
      </p:graphicFrame>
      <p:sp>
        <p:nvSpPr>
          <p:cNvPr id="16400" name="Rectangle 9"/>
          <p:cNvSpPr>
            <a:spLocks noChangeArrowheads="1"/>
          </p:cNvSpPr>
          <p:nvPr/>
        </p:nvSpPr>
        <p:spPr bwMode="auto">
          <a:xfrm>
            <a:off x="0" y="0"/>
            <a:ext cx="9144000" cy="0"/>
          </a:xfrm>
          <a:prstGeom prst="rect">
            <a:avLst/>
          </a:prstGeom>
          <a:noFill/>
          <a:ln w="19050">
            <a:noFill/>
            <a:miter lim="800000"/>
            <a:headEnd/>
            <a:tailEnd/>
          </a:ln>
        </p:spPr>
        <p:txBody>
          <a:bodyPr wrap="none" anchor="ctr">
            <a:spAutoFit/>
          </a:bodyPr>
          <a:lstStyle/>
          <a:p>
            <a:pPr algn="ctr" eaLnBrk="0" hangingPunct="0"/>
            <a:endParaRPr lang="en-US"/>
          </a:p>
        </p:txBody>
      </p:sp>
      <p:graphicFrame>
        <p:nvGraphicFramePr>
          <p:cNvPr id="5" name="Object 8"/>
          <p:cNvGraphicFramePr>
            <a:graphicFrameLocks noChangeAspect="1"/>
          </p:cNvGraphicFramePr>
          <p:nvPr/>
        </p:nvGraphicFramePr>
        <p:xfrm>
          <a:off x="723900" y="1998496"/>
          <a:ext cx="730250" cy="508000"/>
        </p:xfrm>
        <a:graphic>
          <a:graphicData uri="http://schemas.openxmlformats.org/presentationml/2006/ole">
            <p:oleObj spid="_x0000_s16392" name="Equation" r:id="rId6" imgW="330057" imgH="215806" progId="Equation.3">
              <p:embed/>
            </p:oleObj>
          </a:graphicData>
        </a:graphic>
      </p:graphicFrame>
      <p:sp>
        <p:nvSpPr>
          <p:cNvPr id="18" name="Rectangle 17"/>
          <p:cNvSpPr>
            <a:spLocks noChangeArrowheads="1"/>
          </p:cNvSpPr>
          <p:nvPr/>
        </p:nvSpPr>
        <p:spPr bwMode="auto">
          <a:xfrm>
            <a:off x="1209675" y="5464009"/>
            <a:ext cx="2989263" cy="460375"/>
          </a:xfrm>
          <a:prstGeom prst="rect">
            <a:avLst/>
          </a:prstGeom>
          <a:noFill/>
          <a:ln w="9525">
            <a:noFill/>
            <a:miter lim="800000"/>
            <a:headEnd/>
            <a:tailEnd/>
          </a:ln>
        </p:spPr>
        <p:txBody>
          <a:bodyPr wrap="none">
            <a:spAutoFit/>
          </a:bodyPr>
          <a:lstStyle/>
          <a:p>
            <a:pPr marL="228600" indent="-228600" eaLnBrk="0" hangingPunct="0">
              <a:buFont typeface="Calibri" pitchFamily="34" charset="0"/>
              <a:buChar char="–"/>
            </a:pPr>
            <a:r>
              <a:rPr lang="en-US">
                <a:latin typeface="Calibri" pitchFamily="34" charset="0"/>
              </a:rPr>
              <a:t>Molar mass in g/mol</a:t>
            </a:r>
            <a:endParaRPr lang="en-US"/>
          </a:p>
        </p:txBody>
      </p:sp>
      <p:sp>
        <p:nvSpPr>
          <p:cNvPr id="16402" name="Rectangle 11"/>
          <p:cNvSpPr>
            <a:spLocks noChangeArrowheads="1"/>
          </p:cNvSpPr>
          <p:nvPr/>
        </p:nvSpPr>
        <p:spPr bwMode="auto">
          <a:xfrm>
            <a:off x="0" y="0"/>
            <a:ext cx="9144000" cy="0"/>
          </a:xfrm>
          <a:prstGeom prst="rect">
            <a:avLst/>
          </a:prstGeom>
          <a:noFill/>
          <a:ln w="19050">
            <a:noFill/>
            <a:miter lim="800000"/>
            <a:headEnd/>
            <a:tailEnd/>
          </a:ln>
        </p:spPr>
        <p:txBody>
          <a:bodyPr wrap="none" anchor="ctr">
            <a:spAutoFit/>
          </a:bodyPr>
          <a:lstStyle/>
          <a:p>
            <a:pPr algn="ctr" eaLnBrk="0" hangingPunct="0"/>
            <a:endParaRPr lang="en-US"/>
          </a:p>
        </p:txBody>
      </p:sp>
      <p:graphicFrame>
        <p:nvGraphicFramePr>
          <p:cNvPr id="7" name="Object 10"/>
          <p:cNvGraphicFramePr>
            <a:graphicFrameLocks noChangeAspect="1"/>
          </p:cNvGraphicFramePr>
          <p:nvPr/>
        </p:nvGraphicFramePr>
        <p:xfrm>
          <a:off x="723900" y="5476709"/>
          <a:ext cx="495300" cy="401637"/>
        </p:xfrm>
        <a:graphic>
          <a:graphicData uri="http://schemas.openxmlformats.org/presentationml/2006/ole">
            <p:oleObj spid="_x0000_s16394" name="Equation" r:id="rId7" imgW="203024" imgH="164957"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794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39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39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4" grpId="0"/>
      <p:bldP spid="167945" grpId="0"/>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7" name="Rectangle 1027"/>
          <p:cNvSpPr>
            <a:spLocks noGrp="1" noChangeArrowheads="1"/>
          </p:cNvSpPr>
          <p:nvPr>
            <p:ph idx="1"/>
          </p:nvPr>
        </p:nvSpPr>
        <p:spPr bwMode="black">
          <a:xfrm>
            <a:off x="466725" y="2006600"/>
            <a:ext cx="8205788" cy="3873500"/>
          </a:xfrm>
        </p:spPr>
        <p:txBody>
          <a:bodyPr/>
          <a:lstStyle/>
          <a:p>
            <a:pPr>
              <a:spcBef>
                <a:spcPct val="0"/>
              </a:spcBef>
              <a:buFontTx/>
              <a:buNone/>
              <a:defRPr/>
            </a:pPr>
            <a:r>
              <a:rPr lang="en-US" i="1" dirty="0" smtClean="0"/>
              <a:t>c</a:t>
            </a:r>
            <a:r>
              <a:rPr lang="en-US" dirty="0" smtClean="0"/>
              <a:t>      – 	solute concentration (g/ml)</a:t>
            </a:r>
          </a:p>
          <a:p>
            <a:pPr>
              <a:spcBef>
                <a:spcPct val="0"/>
              </a:spcBef>
              <a:buFontTx/>
              <a:buNone/>
              <a:defRPr/>
            </a:pPr>
            <a:endParaRPr lang="en-US" dirty="0" smtClean="0"/>
          </a:p>
          <a:p>
            <a:pPr>
              <a:spcBef>
                <a:spcPct val="0"/>
              </a:spcBef>
              <a:buFontTx/>
              <a:buNone/>
              <a:defRPr/>
            </a:pPr>
            <a:r>
              <a:rPr lang="en-US" i="1" dirty="0" smtClean="0"/>
              <a:t>P</a:t>
            </a:r>
            <a:r>
              <a:rPr lang="en-US" dirty="0" smtClean="0"/>
              <a:t>(</a:t>
            </a:r>
            <a:r>
              <a:rPr lang="en-US" i="1" dirty="0" smtClean="0">
                <a:sym typeface="Symbol"/>
              </a:rPr>
              <a:t></a:t>
            </a:r>
            <a:r>
              <a:rPr lang="en-US" dirty="0" smtClean="0"/>
              <a:t>) –	form factor or “scattering function”.  </a:t>
            </a:r>
            <a:r>
              <a:rPr lang="en-US" i="1" dirty="0" smtClean="0"/>
              <a:t>P</a:t>
            </a:r>
            <a:r>
              <a:rPr lang="en-US" dirty="0" smtClean="0"/>
              <a:t>(</a:t>
            </a:r>
            <a:r>
              <a:rPr lang="en-US" dirty="0" smtClean="0">
                <a:sym typeface="Symbol"/>
              </a:rPr>
              <a:t></a:t>
            </a:r>
            <a:r>
              <a:rPr lang="en-US" dirty="0" smtClean="0"/>
              <a:t>) relates the  </a:t>
            </a:r>
          </a:p>
          <a:p>
            <a:pPr>
              <a:spcBef>
                <a:spcPct val="0"/>
              </a:spcBef>
              <a:buFontTx/>
              <a:buNone/>
              <a:defRPr/>
            </a:pPr>
            <a:r>
              <a:rPr lang="en-US" dirty="0" smtClean="0"/>
              <a:t>              angular variation in scattering intensity to the mean </a:t>
            </a:r>
          </a:p>
          <a:p>
            <a:pPr>
              <a:spcBef>
                <a:spcPct val="0"/>
              </a:spcBef>
              <a:buFontTx/>
              <a:buNone/>
              <a:defRPr/>
            </a:pPr>
            <a:r>
              <a:rPr lang="en-US" dirty="0" smtClean="0"/>
              <a:t>              square radius </a:t>
            </a:r>
            <a:r>
              <a:rPr lang="en-US" i="1" dirty="0" smtClean="0"/>
              <a:t>r</a:t>
            </a:r>
            <a:r>
              <a:rPr lang="en-US" i="1" baseline="-25000" dirty="0" smtClean="0"/>
              <a:t>g</a:t>
            </a:r>
            <a:r>
              <a:rPr lang="en-US" dirty="0" smtClean="0"/>
              <a:t> of the particle.  </a:t>
            </a:r>
          </a:p>
          <a:p>
            <a:pPr marL="914400" indent="-914400">
              <a:spcBef>
                <a:spcPct val="0"/>
              </a:spcBef>
              <a:buFontTx/>
              <a:buNone/>
              <a:defRPr/>
            </a:pPr>
            <a:r>
              <a:rPr lang="en-US" dirty="0" smtClean="0"/>
              <a:t>	The larger </a:t>
            </a:r>
            <a:r>
              <a:rPr lang="en-US" i="1" dirty="0" smtClean="0"/>
              <a:t>r</a:t>
            </a:r>
            <a:r>
              <a:rPr lang="en-US" i="1" baseline="-25000" dirty="0" smtClean="0"/>
              <a:t>g</a:t>
            </a:r>
            <a:r>
              <a:rPr lang="en-US" dirty="0" smtClean="0"/>
              <a:t>, the larger the angular variation.  </a:t>
            </a:r>
          </a:p>
          <a:p>
            <a:pPr marL="914400" indent="-914400">
              <a:spcBef>
                <a:spcPct val="0"/>
              </a:spcBef>
              <a:buFontTx/>
              <a:buNone/>
              <a:defRPr/>
            </a:pPr>
            <a:r>
              <a:rPr lang="en-US" dirty="0" smtClean="0"/>
              <a:t>	Note that </a:t>
            </a:r>
            <a:r>
              <a:rPr lang="en-US" i="1" dirty="0" smtClean="0"/>
              <a:t>P</a:t>
            </a:r>
            <a:r>
              <a:rPr lang="en-US" dirty="0" smtClean="0"/>
              <a:t>(0°) = 1.</a:t>
            </a:r>
          </a:p>
          <a:p>
            <a:pPr>
              <a:spcBef>
                <a:spcPct val="0"/>
              </a:spcBef>
              <a:buFontTx/>
              <a:buNone/>
              <a:defRPr/>
            </a:pPr>
            <a:endParaRPr lang="en-US" dirty="0" smtClean="0"/>
          </a:p>
          <a:p>
            <a:pPr marL="914400" indent="-914400">
              <a:spcBef>
                <a:spcPct val="0"/>
              </a:spcBef>
              <a:buFontTx/>
              <a:buNone/>
              <a:defRPr/>
            </a:pPr>
            <a:r>
              <a:rPr lang="en-US" i="1" dirty="0" smtClean="0"/>
              <a:t>A</a:t>
            </a:r>
            <a:r>
              <a:rPr lang="en-US" i="1" baseline="-25000" dirty="0" smtClean="0"/>
              <a:t>2</a:t>
            </a:r>
            <a:r>
              <a:rPr lang="en-US" dirty="0" smtClean="0"/>
              <a:t>    – 	second virial coefficient in (mol</a:t>
            </a:r>
            <a:r>
              <a:rPr lang="en-US" dirty="0" smtClean="0">
                <a:sym typeface="Symbol"/>
              </a:rPr>
              <a:t> </a:t>
            </a:r>
            <a:r>
              <a:rPr lang="en-US" dirty="0" smtClean="0"/>
              <a:t>ml)/ g</a:t>
            </a:r>
            <a:r>
              <a:rPr lang="en-US" baseline="30000" dirty="0" smtClean="0"/>
              <a:t>2</a:t>
            </a:r>
            <a:r>
              <a:rPr lang="en-US" dirty="0" smtClean="0"/>
              <a:t>, a measure of solute-solvent interaction.  Positive for a “good” solvent.</a:t>
            </a:r>
          </a:p>
          <a:p>
            <a:pPr>
              <a:buFontTx/>
              <a:buNone/>
              <a:defRPr/>
            </a:pPr>
            <a:endParaRPr lang="en-US" sz="1800" dirty="0" smtClean="0"/>
          </a:p>
        </p:txBody>
      </p:sp>
      <p:sp>
        <p:nvSpPr>
          <p:cNvPr id="17413" name="Rectangle 1026"/>
          <p:cNvSpPr>
            <a:spLocks noGrp="1" noChangeArrowheads="1"/>
          </p:cNvSpPr>
          <p:nvPr>
            <p:ph type="title"/>
          </p:nvPr>
        </p:nvSpPr>
        <p:spPr/>
        <p:txBody>
          <a:bodyPr/>
          <a:lstStyle/>
          <a:p>
            <a:r>
              <a:rPr lang="en-US" smtClean="0"/>
              <a:t>Definition of Terms 2</a:t>
            </a:r>
          </a:p>
        </p:txBody>
      </p:sp>
      <p:graphicFrame>
        <p:nvGraphicFramePr>
          <p:cNvPr id="17411" name="Object 3"/>
          <p:cNvGraphicFramePr>
            <a:graphicFrameLocks noChangeAspect="1"/>
          </p:cNvGraphicFramePr>
          <p:nvPr/>
        </p:nvGraphicFramePr>
        <p:xfrm>
          <a:off x="2058988" y="1117600"/>
          <a:ext cx="5138737" cy="533400"/>
        </p:xfrm>
        <a:graphic>
          <a:graphicData uri="http://schemas.openxmlformats.org/presentationml/2006/ole">
            <p:oleObj spid="_x0000_s17411" name="Equation" r:id="rId4" imgW="2159000" imgH="22860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99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998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998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998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998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9987">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998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98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ChangeArrowheads="1"/>
          </p:cNvSpPr>
          <p:nvPr>
            <p:ph type="title"/>
          </p:nvPr>
        </p:nvSpPr>
        <p:spPr/>
        <p:txBody>
          <a:bodyPr/>
          <a:lstStyle/>
          <a:p>
            <a:r>
              <a:rPr lang="en-US" smtClean="0"/>
              <a:t>Lecture Overview</a:t>
            </a:r>
          </a:p>
        </p:txBody>
      </p:sp>
      <p:sp>
        <p:nvSpPr>
          <p:cNvPr id="83970" name="Rectangle 3"/>
          <p:cNvSpPr>
            <a:spLocks noGrp="1" noChangeArrowheads="1"/>
          </p:cNvSpPr>
          <p:nvPr>
            <p:ph idx="4294967295"/>
          </p:nvPr>
        </p:nvSpPr>
        <p:spPr>
          <a:xfrm>
            <a:off x="2044700" y="1736657"/>
            <a:ext cx="5029200" cy="3048000"/>
          </a:xfrm>
        </p:spPr>
        <p:txBody>
          <a:bodyPr/>
          <a:lstStyle/>
          <a:p>
            <a:pPr>
              <a:spcBef>
                <a:spcPts val="1200"/>
              </a:spcBef>
            </a:pPr>
            <a:r>
              <a:rPr lang="en-US" sz="2800" dirty="0" smtClean="0"/>
              <a:t>Light scattering and its uses</a:t>
            </a:r>
          </a:p>
          <a:p>
            <a:pPr>
              <a:spcBef>
                <a:spcPts val="1200"/>
              </a:spcBef>
            </a:pPr>
            <a:r>
              <a:rPr lang="en-US" sz="2800" dirty="0" smtClean="0"/>
              <a:t>Physics background</a:t>
            </a:r>
          </a:p>
          <a:p>
            <a:pPr>
              <a:spcBef>
                <a:spcPts val="1200"/>
              </a:spcBef>
            </a:pPr>
            <a:r>
              <a:rPr lang="en-US" sz="2800" dirty="0" smtClean="0"/>
              <a:t>Theory</a:t>
            </a:r>
          </a:p>
          <a:p>
            <a:pPr>
              <a:spcBef>
                <a:spcPts val="1200"/>
              </a:spcBef>
            </a:pPr>
            <a:r>
              <a:rPr lang="en-US" sz="2800" dirty="0" smtClean="0"/>
              <a:t>Running an Experiment</a:t>
            </a:r>
          </a:p>
          <a:p>
            <a:pPr>
              <a:spcBef>
                <a:spcPts val="1200"/>
              </a:spcBef>
            </a:pPr>
            <a:r>
              <a:rPr lang="en-US" sz="2800" dirty="0" smtClean="0"/>
              <a:t>Data analysis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2904" name="Object 24"/>
          <p:cNvGraphicFramePr>
            <a:graphicFrameLocks noChangeAspect="1"/>
          </p:cNvGraphicFramePr>
          <p:nvPr/>
        </p:nvGraphicFramePr>
        <p:xfrm>
          <a:off x="1154113" y="1663700"/>
          <a:ext cx="6218237" cy="3900488"/>
        </p:xfrm>
        <a:graphic>
          <a:graphicData uri="http://schemas.openxmlformats.org/presentationml/2006/ole">
            <p:oleObj spid="_x0000_s122904" name="Chart" r:id="rId4" imgW="9534469" imgH="5981558" progId="Excel.Sheet.8">
              <p:embed/>
            </p:oleObj>
          </a:graphicData>
        </a:graphic>
      </p:graphicFrame>
      <p:cxnSp>
        <p:nvCxnSpPr>
          <p:cNvPr id="122887" name="Straight Arrow Connector 25"/>
          <p:cNvCxnSpPr>
            <a:cxnSpLocks noChangeShapeType="1"/>
          </p:cNvCxnSpPr>
          <p:nvPr/>
        </p:nvCxnSpPr>
        <p:spPr bwMode="auto">
          <a:xfrm flipH="1">
            <a:off x="6294438" y="3586163"/>
            <a:ext cx="1587" cy="509587"/>
          </a:xfrm>
          <a:prstGeom prst="straightConnector1">
            <a:avLst/>
          </a:prstGeom>
          <a:noFill/>
          <a:ln w="12700" algn="ctr">
            <a:noFill/>
            <a:round/>
            <a:headEnd type="arrow" w="med" len="med"/>
            <a:tailEnd type="arrow" w="med" len="med"/>
          </a:ln>
        </p:spPr>
      </p:cxnSp>
      <p:cxnSp>
        <p:nvCxnSpPr>
          <p:cNvPr id="122888" name="Curved Connector 26"/>
          <p:cNvCxnSpPr>
            <a:cxnSpLocks noChangeShapeType="1"/>
          </p:cNvCxnSpPr>
          <p:nvPr/>
        </p:nvCxnSpPr>
        <p:spPr bwMode="auto">
          <a:xfrm rot="-5400000">
            <a:off x="5437982" y="4345781"/>
            <a:ext cx="768350" cy="188913"/>
          </a:xfrm>
          <a:prstGeom prst="curvedConnector3">
            <a:avLst>
              <a:gd name="adj1" fmla="val 50000"/>
            </a:avLst>
          </a:prstGeom>
          <a:noFill/>
          <a:ln w="28575" algn="ctr">
            <a:noFill/>
            <a:round/>
            <a:headEnd/>
            <a:tailEnd type="arrow" w="med" len="med"/>
          </a:ln>
        </p:spPr>
      </p:cxnSp>
      <p:sp>
        <p:nvSpPr>
          <p:cNvPr id="122889" name="Title 19"/>
          <p:cNvSpPr>
            <a:spLocks noGrp="1"/>
          </p:cNvSpPr>
          <p:nvPr>
            <p:ph type="title"/>
          </p:nvPr>
        </p:nvSpPr>
        <p:spPr/>
        <p:txBody>
          <a:bodyPr/>
          <a:lstStyle/>
          <a:p>
            <a:r>
              <a:rPr lang="en-US" smtClean="0"/>
              <a:t>Second Virial Coefficient A</a:t>
            </a:r>
            <a:r>
              <a:rPr lang="en-US" baseline="-25000" smtClean="0"/>
              <a:t>2</a:t>
            </a:r>
            <a:endParaRPr lang="en-US" smtClean="0"/>
          </a:p>
        </p:txBody>
      </p:sp>
      <p:sp>
        <p:nvSpPr>
          <p:cNvPr id="122890" name="Content Placeholder 6"/>
          <p:cNvSpPr>
            <a:spLocks noGrp="1"/>
          </p:cNvSpPr>
          <p:nvPr>
            <p:ph idx="4294967295"/>
          </p:nvPr>
        </p:nvSpPr>
        <p:spPr>
          <a:xfrm>
            <a:off x="417512" y="5627400"/>
            <a:ext cx="8283575" cy="638175"/>
          </a:xfrm>
        </p:spPr>
        <p:txBody>
          <a:bodyPr/>
          <a:lstStyle/>
          <a:p>
            <a:pPr marL="0" indent="0">
              <a:buFontTx/>
              <a:buNone/>
            </a:pPr>
            <a:r>
              <a:rPr lang="en-US" sz="2000" dirty="0" smtClean="0"/>
              <a:t>The Light Scattering Figure of Merit (LS-FOM) measures the contribution to the light scattering signal due to any non-ideal interactions.</a:t>
            </a:r>
          </a:p>
        </p:txBody>
      </p:sp>
      <p:sp>
        <p:nvSpPr>
          <p:cNvPr id="122891" name="Title 1"/>
          <p:cNvSpPr>
            <a:spLocks/>
          </p:cNvSpPr>
          <p:nvPr/>
        </p:nvSpPr>
        <p:spPr bwMode="auto">
          <a:xfrm>
            <a:off x="1217613" y="74613"/>
            <a:ext cx="7350125" cy="525462"/>
          </a:xfrm>
          <a:prstGeom prst="rect">
            <a:avLst/>
          </a:prstGeom>
          <a:noFill/>
          <a:ln w="9525">
            <a:noFill/>
            <a:miter lim="800000"/>
            <a:headEnd/>
            <a:tailEnd/>
          </a:ln>
        </p:spPr>
        <p:txBody>
          <a:bodyPr lIns="0" rIns="0" bIns="0" anchor="b"/>
          <a:lstStyle/>
          <a:p>
            <a:pPr algn="ctr" eaLnBrk="0" hangingPunct="0"/>
            <a:endParaRPr lang="en-US" sz="3600" b="1" i="1" baseline="-25000">
              <a:solidFill>
                <a:srgbClr val="FFFF00"/>
              </a:solidFill>
              <a:latin typeface="Calibri" pitchFamily="34" charset="0"/>
            </a:endParaRPr>
          </a:p>
        </p:txBody>
      </p:sp>
      <p:sp>
        <p:nvSpPr>
          <p:cNvPr id="122892" name="AutoShape 36"/>
          <p:cNvSpPr>
            <a:spLocks/>
          </p:cNvSpPr>
          <p:nvPr/>
        </p:nvSpPr>
        <p:spPr bwMode="auto">
          <a:xfrm rot="-5400000">
            <a:off x="5534819" y="1102201"/>
            <a:ext cx="152400" cy="941388"/>
          </a:xfrm>
          <a:prstGeom prst="leftBrace">
            <a:avLst>
              <a:gd name="adj1" fmla="val 44412"/>
              <a:gd name="adj2" fmla="val 50139"/>
            </a:avLst>
          </a:prstGeom>
          <a:noFill/>
          <a:ln w="9525">
            <a:solidFill>
              <a:schemeClr val="tx1"/>
            </a:solidFill>
            <a:round/>
            <a:headEnd/>
            <a:tailEnd/>
          </a:ln>
        </p:spPr>
        <p:txBody>
          <a:bodyPr rot="10800000" wrap="none" anchor="ctr"/>
          <a:lstStyle/>
          <a:p>
            <a:pPr algn="ctr" eaLnBrk="0" hangingPunct="0"/>
            <a:endParaRPr lang="en-US"/>
          </a:p>
        </p:txBody>
      </p:sp>
      <p:sp>
        <p:nvSpPr>
          <p:cNvPr id="122895" name="Text Box 135"/>
          <p:cNvSpPr txBox="1">
            <a:spLocks noChangeArrowheads="1"/>
          </p:cNvSpPr>
          <p:nvPr/>
        </p:nvSpPr>
        <p:spPr bwMode="auto">
          <a:xfrm>
            <a:off x="7134225" y="1897063"/>
            <a:ext cx="1157288" cy="457200"/>
          </a:xfrm>
          <a:prstGeom prst="rect">
            <a:avLst/>
          </a:prstGeom>
          <a:noFill/>
          <a:ln w="9525">
            <a:noFill/>
            <a:miter lim="800000"/>
            <a:headEnd/>
            <a:tailEnd/>
          </a:ln>
        </p:spPr>
        <p:txBody>
          <a:bodyPr>
            <a:spAutoFit/>
          </a:bodyPr>
          <a:lstStyle/>
          <a:p>
            <a:pPr algn="ctr" eaLnBrk="0" hangingPunct="0">
              <a:spcBef>
                <a:spcPct val="50000"/>
              </a:spcBef>
            </a:pPr>
            <a:r>
              <a:rPr lang="en-US" b="1">
                <a:latin typeface="Calibri" pitchFamily="34" charset="0"/>
              </a:rPr>
              <a:t>A</a:t>
            </a:r>
            <a:r>
              <a:rPr lang="en-US" b="1" baseline="-25000">
                <a:latin typeface="Calibri" pitchFamily="34" charset="0"/>
              </a:rPr>
              <a:t>2</a:t>
            </a:r>
            <a:r>
              <a:rPr lang="en-US" b="1">
                <a:latin typeface="Calibri" pitchFamily="34" charset="0"/>
              </a:rPr>
              <a:t> &lt; 0</a:t>
            </a:r>
          </a:p>
        </p:txBody>
      </p:sp>
      <p:sp>
        <p:nvSpPr>
          <p:cNvPr id="122896" name="Text Box 136"/>
          <p:cNvSpPr txBox="1">
            <a:spLocks noChangeArrowheads="1"/>
          </p:cNvSpPr>
          <p:nvPr/>
        </p:nvSpPr>
        <p:spPr bwMode="auto">
          <a:xfrm>
            <a:off x="7162800" y="3095625"/>
            <a:ext cx="1173163" cy="457200"/>
          </a:xfrm>
          <a:prstGeom prst="rect">
            <a:avLst/>
          </a:prstGeom>
          <a:noFill/>
          <a:ln w="9525">
            <a:noFill/>
            <a:miter lim="800000"/>
            <a:headEnd/>
            <a:tailEnd/>
          </a:ln>
        </p:spPr>
        <p:txBody>
          <a:bodyPr>
            <a:spAutoFit/>
          </a:bodyPr>
          <a:lstStyle/>
          <a:p>
            <a:pPr algn="ctr" eaLnBrk="0" hangingPunct="0">
              <a:spcBef>
                <a:spcPct val="50000"/>
              </a:spcBef>
            </a:pPr>
            <a:r>
              <a:rPr lang="en-US" b="1">
                <a:latin typeface="Calibri" pitchFamily="34" charset="0"/>
              </a:rPr>
              <a:t>A</a:t>
            </a:r>
            <a:r>
              <a:rPr lang="en-US" b="1" baseline="-25000">
                <a:latin typeface="Calibri" pitchFamily="34" charset="0"/>
              </a:rPr>
              <a:t>2</a:t>
            </a:r>
            <a:r>
              <a:rPr lang="en-US" b="1">
                <a:latin typeface="Calibri" pitchFamily="34" charset="0"/>
              </a:rPr>
              <a:t> = 0</a:t>
            </a:r>
          </a:p>
        </p:txBody>
      </p:sp>
      <p:sp>
        <p:nvSpPr>
          <p:cNvPr id="122897" name="Text Box 137"/>
          <p:cNvSpPr txBox="1">
            <a:spLocks noChangeArrowheads="1"/>
          </p:cNvSpPr>
          <p:nvPr/>
        </p:nvSpPr>
        <p:spPr bwMode="auto">
          <a:xfrm>
            <a:off x="7162800" y="3887788"/>
            <a:ext cx="1157288" cy="457200"/>
          </a:xfrm>
          <a:prstGeom prst="rect">
            <a:avLst/>
          </a:prstGeom>
          <a:noFill/>
          <a:ln w="9525">
            <a:noFill/>
            <a:miter lim="800000"/>
            <a:headEnd/>
            <a:tailEnd/>
          </a:ln>
        </p:spPr>
        <p:txBody>
          <a:bodyPr>
            <a:spAutoFit/>
          </a:bodyPr>
          <a:lstStyle/>
          <a:p>
            <a:pPr algn="ctr" eaLnBrk="0" hangingPunct="0">
              <a:spcBef>
                <a:spcPct val="50000"/>
              </a:spcBef>
            </a:pPr>
            <a:r>
              <a:rPr lang="en-US" b="1">
                <a:latin typeface="Calibri" pitchFamily="34" charset="0"/>
              </a:rPr>
              <a:t>A</a:t>
            </a:r>
            <a:r>
              <a:rPr lang="en-US" b="1" baseline="-25000">
                <a:latin typeface="Calibri" pitchFamily="34" charset="0"/>
              </a:rPr>
              <a:t>2</a:t>
            </a:r>
            <a:r>
              <a:rPr lang="en-US" b="1">
                <a:latin typeface="Calibri" pitchFamily="34" charset="0"/>
              </a:rPr>
              <a:t> &gt; 0</a:t>
            </a:r>
          </a:p>
        </p:txBody>
      </p:sp>
      <p:graphicFrame>
        <p:nvGraphicFramePr>
          <p:cNvPr id="122885" name="Object 5"/>
          <p:cNvGraphicFramePr>
            <a:graphicFrameLocks noChangeAspect="1"/>
          </p:cNvGraphicFramePr>
          <p:nvPr/>
        </p:nvGraphicFramePr>
        <p:xfrm>
          <a:off x="2005013" y="965200"/>
          <a:ext cx="5138737" cy="533400"/>
        </p:xfrm>
        <a:graphic>
          <a:graphicData uri="http://schemas.openxmlformats.org/presentationml/2006/ole">
            <p:oleObj spid="_x0000_s122885" name="Equation" r:id="rId5" imgW="2159000" imgH="228600" progId="Equation.3">
              <p:embed/>
            </p:oleObj>
          </a:graphicData>
        </a:graphic>
      </p:graphicFrame>
      <p:sp>
        <p:nvSpPr>
          <p:cNvPr id="122898" name="Rectangle 59"/>
          <p:cNvSpPr>
            <a:spLocks noChangeArrowheads="1"/>
          </p:cNvSpPr>
          <p:nvPr/>
        </p:nvSpPr>
        <p:spPr bwMode="gray">
          <a:xfrm>
            <a:off x="5054600" y="1639888"/>
            <a:ext cx="1147763" cy="365125"/>
          </a:xfrm>
          <a:prstGeom prst="rect">
            <a:avLst/>
          </a:prstGeom>
          <a:solidFill>
            <a:schemeClr val="bg1"/>
          </a:solidFill>
          <a:ln w="9525">
            <a:noFill/>
            <a:miter lim="800000"/>
            <a:headEnd/>
            <a:tailEnd/>
          </a:ln>
        </p:spPr>
        <p:txBody>
          <a:bodyPr wrap="none" tIns="0" bIns="0">
            <a:spAutoFit/>
          </a:bodyPr>
          <a:lstStyle/>
          <a:p>
            <a:pPr algn="ctr" eaLnBrk="0" hangingPunct="0"/>
            <a:r>
              <a:rPr lang="en-US" dirty="0">
                <a:latin typeface="Calibri" pitchFamily="34" charset="0"/>
              </a:rPr>
              <a:t>LS-FOM</a:t>
            </a:r>
          </a:p>
        </p:txBody>
      </p:sp>
      <p:sp>
        <p:nvSpPr>
          <p:cNvPr id="122903" name="Line 23"/>
          <p:cNvSpPr>
            <a:spLocks noChangeShapeType="1"/>
          </p:cNvSpPr>
          <p:nvPr/>
        </p:nvSpPr>
        <p:spPr bwMode="auto">
          <a:xfrm flipH="1">
            <a:off x="6921500" y="2447925"/>
            <a:ext cx="0" cy="882650"/>
          </a:xfrm>
          <a:prstGeom prst="line">
            <a:avLst/>
          </a:prstGeom>
          <a:noFill/>
          <a:ln w="9525">
            <a:solidFill>
              <a:srgbClr val="FF0000"/>
            </a:solidFill>
            <a:round/>
            <a:headEnd type="triangle" w="med" len="med"/>
            <a:tailEnd type="triangle" w="med" len="med"/>
          </a:ln>
          <a:effectLst/>
        </p:spPr>
        <p:txBody>
          <a:bodyPr/>
          <a:lstStyle/>
          <a:p>
            <a:endParaRPr lang="en-US"/>
          </a:p>
        </p:txBody>
      </p:sp>
      <p:sp>
        <p:nvSpPr>
          <p:cNvPr id="122894" name="Rectangle 59"/>
          <p:cNvSpPr>
            <a:spLocks noChangeArrowheads="1"/>
          </p:cNvSpPr>
          <p:nvPr/>
        </p:nvSpPr>
        <p:spPr bwMode="gray">
          <a:xfrm>
            <a:off x="6651625" y="2647950"/>
            <a:ext cx="1147763" cy="457200"/>
          </a:xfrm>
          <a:prstGeom prst="rect">
            <a:avLst/>
          </a:prstGeom>
          <a:solidFill>
            <a:schemeClr val="bg1"/>
          </a:solidFill>
          <a:ln w="9525">
            <a:noFill/>
            <a:miter lim="800000"/>
            <a:headEnd/>
            <a:tailEnd/>
          </a:ln>
        </p:spPr>
        <p:txBody>
          <a:bodyPr wrap="none" anchor="ctr">
            <a:spAutoFit/>
          </a:bodyPr>
          <a:lstStyle/>
          <a:p>
            <a:pPr algn="ctr" eaLnBrk="0" hangingPunct="0"/>
            <a:r>
              <a:rPr lang="en-US">
                <a:latin typeface="Calibri" pitchFamily="34" charset="0"/>
              </a:rPr>
              <a:t>LS-FOM</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4929" name="Rectangle 2"/>
          <p:cNvSpPr>
            <a:spLocks noGrp="1" noChangeArrowheads="1"/>
          </p:cNvSpPr>
          <p:nvPr>
            <p:ph type="title"/>
          </p:nvPr>
        </p:nvSpPr>
        <p:spPr/>
        <p:txBody>
          <a:bodyPr/>
          <a:lstStyle/>
          <a:p>
            <a:r>
              <a:rPr lang="en-US" smtClean="0"/>
              <a:t>Running an Experiment  1:  Calibration</a:t>
            </a:r>
          </a:p>
        </p:txBody>
      </p:sp>
      <p:sp>
        <p:nvSpPr>
          <p:cNvPr id="124930" name="Rectangle 3"/>
          <p:cNvSpPr>
            <a:spLocks noGrp="1" noChangeArrowheads="1"/>
          </p:cNvSpPr>
          <p:nvPr>
            <p:ph sz="half" idx="4294967295"/>
          </p:nvPr>
        </p:nvSpPr>
        <p:spPr>
          <a:xfrm>
            <a:off x="311730" y="1066800"/>
            <a:ext cx="3962400" cy="2514600"/>
          </a:xfrm>
        </p:spPr>
        <p:txBody>
          <a:bodyPr/>
          <a:lstStyle/>
          <a:p>
            <a:pPr marL="0" indent="0">
              <a:buFontTx/>
              <a:buNone/>
            </a:pPr>
            <a:r>
              <a:rPr lang="en-US" b="1" dirty="0" smtClean="0"/>
              <a:t>Why?  </a:t>
            </a:r>
          </a:p>
          <a:p>
            <a:pPr marL="0" indent="0">
              <a:spcBef>
                <a:spcPct val="0"/>
              </a:spcBef>
              <a:buFontTx/>
              <a:buNone/>
            </a:pPr>
            <a:r>
              <a:rPr lang="en-US" dirty="0" smtClean="0"/>
              <a:t>The detectors output voltages proportional to the light scattering intensities. The voltages must be converted to meaningful units.</a:t>
            </a:r>
          </a:p>
          <a:p>
            <a:pPr marL="0" indent="0">
              <a:buFontTx/>
              <a:buNone/>
            </a:pPr>
            <a:endParaRPr lang="en-US" sz="1600" dirty="0" smtClean="0"/>
          </a:p>
        </p:txBody>
      </p:sp>
      <p:sp>
        <p:nvSpPr>
          <p:cNvPr id="171012" name="Rectangle 4"/>
          <p:cNvSpPr>
            <a:spLocks noGrp="1" noChangeArrowheads="1"/>
          </p:cNvSpPr>
          <p:nvPr>
            <p:ph sz="half" idx="4294967295"/>
          </p:nvPr>
        </p:nvSpPr>
        <p:spPr>
          <a:xfrm>
            <a:off x="368300" y="3723409"/>
            <a:ext cx="8382000" cy="2590800"/>
          </a:xfrm>
        </p:spPr>
        <p:txBody>
          <a:bodyPr/>
          <a:lstStyle/>
          <a:p>
            <a:pPr marL="304800" indent="-304800">
              <a:buFontTx/>
              <a:buNone/>
            </a:pPr>
            <a:r>
              <a:rPr lang="en-US" b="1" dirty="0" smtClean="0"/>
              <a:t>How?  </a:t>
            </a:r>
          </a:p>
          <a:p>
            <a:pPr marL="304800" indent="-304800">
              <a:buFontTx/>
              <a:buNone/>
            </a:pPr>
            <a:r>
              <a:rPr lang="en-US" dirty="0" smtClean="0"/>
              <a:t>1.  Flow pure, filtered (0.02 </a:t>
            </a:r>
            <a:r>
              <a:rPr lang="el-GR" dirty="0" smtClean="0"/>
              <a:t>μ</a:t>
            </a:r>
            <a:r>
              <a:rPr lang="en-US" dirty="0" smtClean="0"/>
              <a:t>m) toluene through the flow cell.</a:t>
            </a:r>
          </a:p>
          <a:p>
            <a:pPr marL="304800" indent="-304800">
              <a:buFontTx/>
              <a:buAutoNum type="arabicPeriod" startAt="2"/>
            </a:pPr>
            <a:r>
              <a:rPr lang="en-US" dirty="0" smtClean="0"/>
              <a:t>ASTRA software measures the voltages from the 90° and laser  monitor photodiodes with the laser on and off (dark voltages). </a:t>
            </a:r>
          </a:p>
          <a:p>
            <a:pPr marL="304800" indent="-304800">
              <a:buFontTx/>
              <a:buAutoNum type="arabicPeriod" startAt="2"/>
            </a:pPr>
            <a:r>
              <a:rPr lang="en-US" dirty="0" smtClean="0"/>
              <a:t>ASTRA then computes the calibration constant.</a:t>
            </a:r>
          </a:p>
          <a:p>
            <a:pPr marL="304800" indent="-304800">
              <a:spcBef>
                <a:spcPct val="0"/>
              </a:spcBef>
              <a:buFontTx/>
              <a:buNone/>
            </a:pPr>
            <a:endParaRPr lang="en-US" dirty="0" smtClean="0"/>
          </a:p>
          <a:p>
            <a:pPr marL="304800" indent="-304800">
              <a:buFontTx/>
              <a:buNone/>
            </a:pPr>
            <a:endParaRPr lang="en-US" sz="1600" dirty="0" smtClean="0"/>
          </a:p>
        </p:txBody>
      </p:sp>
      <p:pic>
        <p:nvPicPr>
          <p:cNvPr id="124932" name="Picture 7" descr="calibration"/>
          <p:cNvPicPr>
            <a:picLocks noChangeAspect="1" noChangeArrowheads="1"/>
          </p:cNvPicPr>
          <p:nvPr/>
        </p:nvPicPr>
        <p:blipFill>
          <a:blip r:embed="rId3" cstate="print"/>
          <a:srcRect/>
          <a:stretch>
            <a:fillRect/>
          </a:stretch>
        </p:blipFill>
        <p:spPr bwMode="auto">
          <a:xfrm>
            <a:off x="4559300" y="1049482"/>
            <a:ext cx="4229100" cy="27638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1012">
                                            <p:txEl>
                                              <p:pRg st="0" end="0"/>
                                            </p:txEl>
                                          </p:spTgt>
                                        </p:tgtEl>
                                        <p:attrNameLst>
                                          <p:attrName>style.visibility</p:attrName>
                                        </p:attrNameLst>
                                      </p:cBhvr>
                                      <p:to>
                                        <p:strVal val="visible"/>
                                      </p:to>
                                    </p:set>
                                    <p:animEffect transition="in" filter="blinds(horizontal)">
                                      <p:cBhvr>
                                        <p:cTn id="7" dur="500"/>
                                        <p:tgtEl>
                                          <p:spTgt spid="171012">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71012">
                                            <p:txEl>
                                              <p:pRg st="1" end="1"/>
                                            </p:txEl>
                                          </p:spTgt>
                                        </p:tgtEl>
                                        <p:attrNameLst>
                                          <p:attrName>style.visibility</p:attrName>
                                        </p:attrNameLst>
                                      </p:cBhvr>
                                      <p:to>
                                        <p:strVal val="visible"/>
                                      </p:to>
                                    </p:set>
                                    <p:animEffect transition="in" filter="blinds(horizontal)">
                                      <p:cBhvr>
                                        <p:cTn id="10" dur="500"/>
                                        <p:tgtEl>
                                          <p:spTgt spid="17101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71012">
                                            <p:txEl>
                                              <p:pRg st="2" end="2"/>
                                            </p:txEl>
                                          </p:spTgt>
                                        </p:tgtEl>
                                        <p:attrNameLst>
                                          <p:attrName>style.visibility</p:attrName>
                                        </p:attrNameLst>
                                      </p:cBhvr>
                                      <p:to>
                                        <p:strVal val="visible"/>
                                      </p:to>
                                    </p:set>
                                    <p:animEffect transition="in" filter="blinds(horizontal)">
                                      <p:cBhvr>
                                        <p:cTn id="15" dur="500"/>
                                        <p:tgtEl>
                                          <p:spTgt spid="171012">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171012">
                                            <p:txEl>
                                              <p:pRg st="3" end="3"/>
                                            </p:txEl>
                                          </p:spTgt>
                                        </p:tgtEl>
                                        <p:attrNameLst>
                                          <p:attrName>style.visibility</p:attrName>
                                        </p:attrNameLst>
                                      </p:cBhvr>
                                      <p:to>
                                        <p:strVal val="visible"/>
                                      </p:to>
                                    </p:set>
                                    <p:animEffect transition="in" filter="blinds(horizontal)">
                                      <p:cBhvr>
                                        <p:cTn id="20" dur="500"/>
                                        <p:tgtEl>
                                          <p:spTgt spid="17101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2"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26977" name="Picture 5" descr="normalization"/>
          <p:cNvPicPr>
            <a:picLocks noChangeAspect="1" noChangeArrowheads="1"/>
          </p:cNvPicPr>
          <p:nvPr/>
        </p:nvPicPr>
        <p:blipFill>
          <a:blip r:embed="rId3" cstate="print"/>
          <a:srcRect/>
          <a:stretch>
            <a:fillRect/>
          </a:stretch>
        </p:blipFill>
        <p:spPr bwMode="auto">
          <a:xfrm>
            <a:off x="3962400" y="987137"/>
            <a:ext cx="4953000" cy="3035300"/>
          </a:xfrm>
          <a:prstGeom prst="rect">
            <a:avLst/>
          </a:prstGeom>
          <a:noFill/>
          <a:ln w="9525">
            <a:noFill/>
            <a:miter lim="800000"/>
            <a:headEnd/>
            <a:tailEnd/>
          </a:ln>
        </p:spPr>
      </p:pic>
      <p:sp>
        <p:nvSpPr>
          <p:cNvPr id="172035" name="Rectangle 3"/>
          <p:cNvSpPr>
            <a:spLocks noGrp="1" noChangeArrowheads="1"/>
          </p:cNvSpPr>
          <p:nvPr>
            <p:ph idx="1"/>
          </p:nvPr>
        </p:nvSpPr>
        <p:spPr>
          <a:xfrm>
            <a:off x="381000" y="1143000"/>
            <a:ext cx="3886200" cy="2765425"/>
          </a:xfrm>
        </p:spPr>
        <p:txBody>
          <a:bodyPr/>
          <a:lstStyle/>
          <a:p>
            <a:pPr marL="0" indent="0">
              <a:spcBef>
                <a:spcPct val="0"/>
              </a:spcBef>
              <a:buFontTx/>
              <a:buNone/>
              <a:defRPr/>
            </a:pPr>
            <a:r>
              <a:rPr lang="en-US" b="1" dirty="0" smtClean="0"/>
              <a:t>Why?</a:t>
            </a:r>
          </a:p>
          <a:p>
            <a:pPr marL="228600" indent="-228600">
              <a:spcBef>
                <a:spcPct val="0"/>
              </a:spcBef>
              <a:defRPr/>
            </a:pPr>
            <a:r>
              <a:rPr lang="en-US" sz="2000" dirty="0" smtClean="0"/>
              <a:t>Detector sensitivities vary.</a:t>
            </a:r>
          </a:p>
          <a:p>
            <a:pPr marL="228600" indent="-228600">
              <a:spcBef>
                <a:spcPct val="0"/>
              </a:spcBef>
              <a:defRPr/>
            </a:pPr>
            <a:r>
              <a:rPr lang="en-US" sz="2000" dirty="0" smtClean="0"/>
              <a:t>Each detector views a  different scattering volume.</a:t>
            </a:r>
          </a:p>
          <a:p>
            <a:pPr marL="228600" indent="-228600">
              <a:spcBef>
                <a:spcPct val="0"/>
              </a:spcBef>
              <a:defRPr/>
            </a:pPr>
            <a:r>
              <a:rPr lang="en-US" sz="2000" dirty="0" smtClean="0"/>
              <a:t>Scattered light is refracted.</a:t>
            </a:r>
          </a:p>
          <a:p>
            <a:pPr marL="228600" indent="-228600">
              <a:spcBef>
                <a:spcPct val="0"/>
              </a:spcBef>
              <a:defRPr/>
            </a:pPr>
            <a:r>
              <a:rPr lang="en-US" sz="2000" dirty="0" smtClean="0"/>
              <a:t>Only the 90° detector is calibrated.</a:t>
            </a:r>
          </a:p>
          <a:p>
            <a:pPr marL="0" indent="0">
              <a:buFontTx/>
              <a:buNone/>
              <a:defRPr/>
            </a:pPr>
            <a:endParaRPr lang="en-US" dirty="0" smtClean="0"/>
          </a:p>
          <a:p>
            <a:pPr marL="0" indent="0">
              <a:buFontTx/>
              <a:buNone/>
              <a:defRPr/>
            </a:pPr>
            <a:endParaRPr lang="en-US" sz="1400" dirty="0" smtClean="0"/>
          </a:p>
          <a:p>
            <a:pPr marL="0" indent="0">
              <a:buFontTx/>
              <a:buNone/>
              <a:defRPr/>
            </a:pPr>
            <a:endParaRPr lang="en-US" sz="1400" dirty="0" smtClean="0"/>
          </a:p>
          <a:p>
            <a:pPr marL="0" indent="0">
              <a:buFontTx/>
              <a:buNone/>
              <a:defRPr/>
            </a:pPr>
            <a:endParaRPr lang="en-US" sz="1400" dirty="0" smtClean="0"/>
          </a:p>
        </p:txBody>
      </p:sp>
      <p:sp>
        <p:nvSpPr>
          <p:cNvPr id="126979" name="Rectangle 2"/>
          <p:cNvSpPr>
            <a:spLocks noGrp="1" noChangeArrowheads="1"/>
          </p:cNvSpPr>
          <p:nvPr>
            <p:ph type="title"/>
          </p:nvPr>
        </p:nvSpPr>
        <p:spPr/>
        <p:txBody>
          <a:bodyPr/>
          <a:lstStyle/>
          <a:p>
            <a:r>
              <a:rPr lang="en-US" smtClean="0"/>
              <a:t>Running an Experiment  2:  Normalization</a:t>
            </a:r>
          </a:p>
        </p:txBody>
      </p:sp>
      <p:sp>
        <p:nvSpPr>
          <p:cNvPr id="172036" name="Rectangle 4"/>
          <p:cNvSpPr>
            <a:spLocks noGrp="1" noChangeArrowheads="1"/>
          </p:cNvSpPr>
          <p:nvPr>
            <p:ph sz="half" idx="4294967295"/>
          </p:nvPr>
        </p:nvSpPr>
        <p:spPr>
          <a:xfrm>
            <a:off x="292100" y="4028209"/>
            <a:ext cx="8534400" cy="2209800"/>
          </a:xfrm>
        </p:spPr>
        <p:txBody>
          <a:bodyPr/>
          <a:lstStyle/>
          <a:p>
            <a:pPr marL="304800" indent="-304800">
              <a:spcBef>
                <a:spcPct val="0"/>
              </a:spcBef>
              <a:buFontTx/>
              <a:buNone/>
            </a:pPr>
            <a:r>
              <a:rPr lang="en-US" b="1" dirty="0" smtClean="0"/>
              <a:t>How?</a:t>
            </a:r>
          </a:p>
          <a:p>
            <a:pPr marL="304800" indent="-304800">
              <a:spcBef>
                <a:spcPct val="0"/>
              </a:spcBef>
              <a:buFontTx/>
              <a:buAutoNum type="arabicPeriod"/>
            </a:pPr>
            <a:r>
              <a:rPr lang="en-US" dirty="0" smtClean="0"/>
              <a:t>Fill flow cell with isotropic scatterer in actual solvent to be used.</a:t>
            </a:r>
          </a:p>
          <a:p>
            <a:pPr marL="304800" indent="-304800">
              <a:spcBef>
                <a:spcPct val="0"/>
              </a:spcBef>
              <a:buFontTx/>
              <a:buAutoNum type="arabicPeriod"/>
            </a:pPr>
            <a:r>
              <a:rPr lang="en-US" dirty="0" smtClean="0"/>
              <a:t>ASTRA software measures voltages for each angle and:</a:t>
            </a:r>
          </a:p>
          <a:p>
            <a:pPr marL="704850" lvl="1" indent="-304800">
              <a:spcBef>
                <a:spcPct val="0"/>
              </a:spcBef>
              <a:buFontTx/>
              <a:buAutoNum type="alphaLcPeriod"/>
            </a:pPr>
            <a:r>
              <a:rPr lang="en-US" dirty="0" smtClean="0"/>
              <a:t>Determines refraction angle from solvent index of refraction.</a:t>
            </a:r>
          </a:p>
          <a:p>
            <a:pPr marL="704850" lvl="1" indent="-304800">
              <a:spcBef>
                <a:spcPct val="0"/>
              </a:spcBef>
              <a:buFontTx/>
              <a:buAutoNum type="alphaLcPeriod"/>
            </a:pPr>
            <a:r>
              <a:rPr lang="en-US" dirty="0" smtClean="0"/>
              <a:t>Determines angle and scattering volume corrections.</a:t>
            </a:r>
          </a:p>
          <a:p>
            <a:pPr marL="704850" lvl="1" indent="-304800">
              <a:spcBef>
                <a:spcPct val="0"/>
              </a:spcBef>
              <a:buFontTx/>
              <a:buAutoNum type="alphaLcPeriod"/>
            </a:pPr>
            <a:r>
              <a:rPr lang="en-US" dirty="0" smtClean="0"/>
              <a:t>Normalizes each corrected detector voltage signal to the 90° detector.</a:t>
            </a:r>
          </a:p>
          <a:p>
            <a:pPr marL="304800" indent="-304800">
              <a:buFontTx/>
              <a:buNone/>
            </a:pPr>
            <a:endParaRPr lang="en-US" sz="16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7203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17203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17203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17203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17203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72036">
                                            <p:txEl>
                                              <p:pRg st="0" end="0"/>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172036">
                                            <p:txEl>
                                              <p:pRg st="1" end="1"/>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172036">
                                            <p:txEl>
                                              <p:pRg st="2" end="2"/>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172036">
                                            <p:txEl>
                                              <p:pRg st="3" end="3"/>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172036">
                                            <p:txEl>
                                              <p:pRg st="4" end="4"/>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17203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035" grpId="0" build="allAtOnce" autoUpdateAnimBg="0"/>
      <p:bldP spid="172036" grpId="0" build="allAtOnce" bldLvl="2"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Rectangle 2"/>
          <p:cNvSpPr>
            <a:spLocks noGrp="1" noChangeArrowheads="1"/>
          </p:cNvSpPr>
          <p:nvPr>
            <p:ph type="title"/>
          </p:nvPr>
        </p:nvSpPr>
        <p:spPr/>
        <p:txBody>
          <a:bodyPr/>
          <a:lstStyle/>
          <a:p>
            <a:r>
              <a:rPr lang="en-US" smtClean="0"/>
              <a:t>Online Data Collection</a:t>
            </a:r>
          </a:p>
        </p:txBody>
      </p:sp>
      <p:pic>
        <p:nvPicPr>
          <p:cNvPr id="129026" name="Picture 19" descr="online collection"/>
          <p:cNvPicPr>
            <a:picLocks noGrp="1" noChangeAspect="1" noChangeArrowheads="1"/>
          </p:cNvPicPr>
          <p:nvPr>
            <p:ph idx="4294967295"/>
          </p:nvPr>
        </p:nvPicPr>
        <p:blipFill>
          <a:blip r:embed="rId3" cstate="print"/>
          <a:srcRect/>
          <a:stretch>
            <a:fillRect/>
          </a:stretch>
        </p:blipFill>
        <p:spPr>
          <a:xfrm>
            <a:off x="1389062" y="1066800"/>
            <a:ext cx="6340475" cy="4071938"/>
          </a:xfrm>
        </p:spPr>
      </p:pic>
      <p:sp>
        <p:nvSpPr>
          <p:cNvPr id="129027" name="Text Box 21"/>
          <p:cNvSpPr txBox="1">
            <a:spLocks noChangeArrowheads="1"/>
          </p:cNvSpPr>
          <p:nvPr/>
        </p:nvSpPr>
        <p:spPr bwMode="auto">
          <a:xfrm>
            <a:off x="1038513" y="5237018"/>
            <a:ext cx="7041573" cy="830263"/>
          </a:xfrm>
          <a:prstGeom prst="rect">
            <a:avLst/>
          </a:prstGeom>
          <a:noFill/>
          <a:ln w="25400">
            <a:noFill/>
            <a:miter lim="800000"/>
            <a:headEnd type="none" w="sm" len="sm"/>
            <a:tailEnd type="none" w="sm" len="sm"/>
          </a:ln>
        </p:spPr>
        <p:txBody>
          <a:bodyPr wrap="square">
            <a:spAutoFit/>
          </a:bodyPr>
          <a:lstStyle/>
          <a:p>
            <a:pPr marL="457200" indent="-457200" eaLnBrk="0" hangingPunct="0"/>
            <a:r>
              <a:rPr lang="en-US" dirty="0">
                <a:latin typeface="Calibri" pitchFamily="34" charset="0"/>
              </a:rPr>
              <a:t>Record Rayleigh ratio for each angle (3 or 18 angles</a:t>
            </a:r>
          </a:p>
          <a:p>
            <a:pPr marL="457200" indent="-457200" eaLnBrk="0" hangingPunct="0"/>
            <a:r>
              <a:rPr lang="en-US" dirty="0">
                <a:latin typeface="Calibri" pitchFamily="34" charset="0"/>
              </a:rPr>
              <a:t>for miniDAWN or DAWN) and </a:t>
            </a:r>
            <a:r>
              <a:rPr lang="en-US" i="1" dirty="0">
                <a:latin typeface="Calibri" pitchFamily="34" charset="0"/>
              </a:rPr>
              <a:t>measure</a:t>
            </a:r>
            <a:r>
              <a:rPr lang="en-US" dirty="0">
                <a:latin typeface="Calibri" pitchFamily="34" charset="0"/>
              </a:rPr>
              <a:t> concentration.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Rectangle 2"/>
          <p:cNvSpPr>
            <a:spLocks noGrp="1" noChangeArrowheads="1"/>
          </p:cNvSpPr>
          <p:nvPr>
            <p:ph type="title"/>
          </p:nvPr>
        </p:nvSpPr>
        <p:spPr/>
        <p:txBody>
          <a:bodyPr lIns="92075" tIns="46038" rIns="92075" bIns="46038" anchor="t"/>
          <a:lstStyle/>
          <a:p>
            <a:r>
              <a:rPr lang="en-US" smtClean="0"/>
              <a:t>Online Data Analysis</a:t>
            </a:r>
          </a:p>
        </p:txBody>
      </p:sp>
      <p:pic>
        <p:nvPicPr>
          <p:cNvPr id="131074" name="Picture 7" descr="Debye plot with grid"/>
          <p:cNvPicPr>
            <a:picLocks noGrp="1" noChangeAspect="1" noChangeArrowheads="1"/>
          </p:cNvPicPr>
          <p:nvPr>
            <p:ph sz="half" idx="4294967295"/>
          </p:nvPr>
        </p:nvPicPr>
        <p:blipFill>
          <a:blip r:embed="rId3" cstate="print"/>
          <a:srcRect/>
          <a:stretch>
            <a:fillRect/>
          </a:stretch>
        </p:blipFill>
        <p:spPr>
          <a:xfrm>
            <a:off x="1302240" y="1937308"/>
            <a:ext cx="6514120" cy="3503260"/>
          </a:xfrm>
        </p:spPr>
      </p:pic>
      <p:sp>
        <p:nvSpPr>
          <p:cNvPr id="131075" name="Text Box 4"/>
          <p:cNvSpPr txBox="1">
            <a:spLocks noChangeArrowheads="1"/>
          </p:cNvSpPr>
          <p:nvPr/>
        </p:nvSpPr>
        <p:spPr bwMode="auto">
          <a:xfrm>
            <a:off x="1339850" y="5511800"/>
            <a:ext cx="6438900" cy="831850"/>
          </a:xfrm>
          <a:prstGeom prst="rect">
            <a:avLst/>
          </a:prstGeom>
          <a:noFill/>
          <a:ln w="25400">
            <a:noFill/>
            <a:miter lim="800000"/>
            <a:headEnd type="none" w="sm" len="sm"/>
            <a:tailEnd type="none" w="sm" len="sm"/>
          </a:ln>
        </p:spPr>
        <p:txBody>
          <a:bodyPr>
            <a:spAutoFit/>
          </a:bodyPr>
          <a:lstStyle/>
          <a:p>
            <a:pPr marL="287338" indent="-287338" eaLnBrk="0" hangingPunct="0">
              <a:buFontTx/>
              <a:buAutoNum type="arabicPeriod"/>
            </a:pPr>
            <a:r>
              <a:rPr lang="en-US">
                <a:latin typeface="Calibri" pitchFamily="34" charset="0"/>
              </a:rPr>
              <a:t>Perform fit of angular data to retrieve </a:t>
            </a:r>
            <a:r>
              <a:rPr lang="en-US" i="1">
                <a:latin typeface="Calibri" pitchFamily="34" charset="0"/>
              </a:rPr>
              <a:t>M</a:t>
            </a:r>
            <a:r>
              <a:rPr lang="en-US">
                <a:latin typeface="Calibri" pitchFamily="34" charset="0"/>
              </a:rPr>
              <a:t> and </a:t>
            </a:r>
            <a:r>
              <a:rPr lang="en-US" i="1">
                <a:latin typeface="Calibri" pitchFamily="34" charset="0"/>
              </a:rPr>
              <a:t>r</a:t>
            </a:r>
            <a:r>
              <a:rPr lang="en-US" i="1" baseline="-25000">
                <a:latin typeface="Calibri" pitchFamily="34" charset="0"/>
              </a:rPr>
              <a:t>g</a:t>
            </a:r>
            <a:r>
              <a:rPr lang="en-US">
                <a:latin typeface="Calibri" pitchFamily="34" charset="0"/>
              </a:rPr>
              <a:t>.</a:t>
            </a:r>
          </a:p>
          <a:p>
            <a:pPr marL="287338" indent="-287338" eaLnBrk="0" hangingPunct="0">
              <a:buFontTx/>
              <a:buAutoNum type="arabicPeriod"/>
            </a:pPr>
            <a:r>
              <a:rPr lang="en-US">
                <a:latin typeface="Calibri" pitchFamily="34" charset="0"/>
              </a:rPr>
              <a:t>Assess quality of fit using a Debye plot.</a:t>
            </a:r>
          </a:p>
        </p:txBody>
      </p:sp>
      <p:sp>
        <p:nvSpPr>
          <p:cNvPr id="131076"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ctr" eaLnBrk="0" hangingPunct="0"/>
            <a:endParaRPr lang="en-US"/>
          </a:p>
        </p:txBody>
      </p:sp>
      <p:pic>
        <p:nvPicPr>
          <p:cNvPr id="131077"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825394" y="931697"/>
            <a:ext cx="3473235" cy="94528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21" name="Picture 4" descr="zimm peaks"/>
          <p:cNvPicPr>
            <a:picLocks noChangeAspect="1" noChangeArrowheads="1"/>
          </p:cNvPicPr>
          <p:nvPr/>
        </p:nvPicPr>
        <p:blipFill>
          <a:blip r:embed="rId3" cstate="print"/>
          <a:srcRect/>
          <a:stretch>
            <a:fillRect/>
          </a:stretch>
        </p:blipFill>
        <p:spPr bwMode="auto">
          <a:xfrm>
            <a:off x="647700" y="914400"/>
            <a:ext cx="7848600" cy="4121150"/>
          </a:xfrm>
          <a:prstGeom prst="rect">
            <a:avLst/>
          </a:prstGeom>
          <a:noFill/>
          <a:ln w="9525">
            <a:noFill/>
            <a:miter lim="800000"/>
            <a:headEnd/>
            <a:tailEnd/>
          </a:ln>
        </p:spPr>
      </p:pic>
      <p:sp>
        <p:nvSpPr>
          <p:cNvPr id="133122" name="Rectangle 2"/>
          <p:cNvSpPr>
            <a:spLocks noGrp="1" noChangeArrowheads="1"/>
          </p:cNvSpPr>
          <p:nvPr>
            <p:ph type="title"/>
          </p:nvPr>
        </p:nvSpPr>
        <p:spPr/>
        <p:txBody>
          <a:bodyPr/>
          <a:lstStyle/>
          <a:p>
            <a:r>
              <a:rPr lang="en-US" smtClean="0"/>
              <a:t>Batch Data Collection</a:t>
            </a:r>
          </a:p>
        </p:txBody>
      </p:sp>
      <p:sp>
        <p:nvSpPr>
          <p:cNvPr id="31748" name="Text Box 39"/>
          <p:cNvSpPr txBox="1">
            <a:spLocks noChangeArrowheads="1"/>
          </p:cNvSpPr>
          <p:nvPr/>
        </p:nvSpPr>
        <p:spPr bwMode="auto">
          <a:xfrm>
            <a:off x="1139825" y="5105400"/>
            <a:ext cx="6715125" cy="1200150"/>
          </a:xfrm>
          <a:prstGeom prst="rect">
            <a:avLst/>
          </a:prstGeom>
          <a:noFill/>
          <a:ln w="25400">
            <a:noFill/>
            <a:miter lim="800000"/>
            <a:headEnd type="none" w="sm" len="sm"/>
            <a:tailEnd type="none" w="sm" len="sm"/>
          </a:ln>
        </p:spPr>
        <p:txBody>
          <a:bodyPr wrap="none">
            <a:spAutoFit/>
          </a:bodyPr>
          <a:lstStyle/>
          <a:p>
            <a:pPr marL="457200" indent="-457200" eaLnBrk="0" hangingPunct="0">
              <a:defRPr/>
            </a:pPr>
            <a:r>
              <a:rPr lang="en-US" dirty="0">
                <a:latin typeface="Calibri" pitchFamily="34" charset="0"/>
                <a:cs typeface="+mn-cs"/>
              </a:rPr>
              <a:t>Record Rayleigh ratio </a:t>
            </a:r>
            <a:r>
              <a:rPr lang="en-US">
                <a:latin typeface="Calibri" pitchFamily="34" charset="0"/>
                <a:cs typeface="+mn-cs"/>
              </a:rPr>
              <a:t>for </a:t>
            </a:r>
            <a:r>
              <a:rPr lang="en-US" smtClean="0">
                <a:latin typeface="Calibri" pitchFamily="34" charset="0"/>
                <a:cs typeface="+mn-cs"/>
              </a:rPr>
              <a:t>each:</a:t>
            </a:r>
            <a:endParaRPr lang="en-US" dirty="0">
              <a:latin typeface="Calibri" pitchFamily="34" charset="0"/>
              <a:cs typeface="+mn-cs"/>
            </a:endParaRPr>
          </a:p>
          <a:p>
            <a:pPr marL="636588" indent="-298450" eaLnBrk="0" hangingPunct="0">
              <a:buFont typeface="Arial" pitchFamily="34" charset="0"/>
              <a:buChar char="•"/>
              <a:defRPr/>
            </a:pPr>
            <a:r>
              <a:rPr lang="en-US" dirty="0">
                <a:latin typeface="Calibri" pitchFamily="34" charset="0"/>
                <a:cs typeface="+mn-cs"/>
              </a:rPr>
              <a:t>angle (3 or 18 angles for miniDAWN or DAWN)</a:t>
            </a:r>
          </a:p>
          <a:p>
            <a:pPr marL="636588" indent="-298450" eaLnBrk="0" hangingPunct="0">
              <a:buFont typeface="Arial" pitchFamily="34" charset="0"/>
              <a:buChar char="•"/>
              <a:defRPr/>
            </a:pPr>
            <a:r>
              <a:rPr lang="en-US" dirty="0">
                <a:latin typeface="Calibri" pitchFamily="34" charset="0"/>
                <a:cs typeface="+mn-cs"/>
              </a:rPr>
              <a:t>concentration (multiple injections of known </a:t>
            </a:r>
            <a:r>
              <a:rPr lang="en-US" i="1" dirty="0">
                <a:latin typeface="Calibri" pitchFamily="34" charset="0"/>
                <a:cs typeface="+mn-cs"/>
              </a:rPr>
              <a:t>c</a:t>
            </a:r>
            <a:r>
              <a:rPr lang="en-US" dirty="0">
                <a:latin typeface="Calibri" pitchFamily="34" charset="0"/>
                <a:cs typeface="+mn-cs"/>
              </a:rPr>
              <a:t>). </a:t>
            </a:r>
          </a:p>
        </p:txBody>
      </p:sp>
      <p:sp>
        <p:nvSpPr>
          <p:cNvPr id="133124" name="Line 41"/>
          <p:cNvSpPr>
            <a:spLocks noChangeShapeType="1"/>
          </p:cNvSpPr>
          <p:nvPr/>
        </p:nvSpPr>
        <p:spPr bwMode="auto">
          <a:xfrm flipV="1">
            <a:off x="7810500" y="1600200"/>
            <a:ext cx="0" cy="2895600"/>
          </a:xfrm>
          <a:prstGeom prst="line">
            <a:avLst/>
          </a:prstGeom>
          <a:noFill/>
          <a:ln w="25400">
            <a:solidFill>
              <a:schemeClr val="tx2"/>
            </a:solidFill>
            <a:round/>
            <a:headEnd type="triangle" w="lg" len="med"/>
            <a:tailEnd type="triangle" w="lg" len="med"/>
          </a:ln>
        </p:spPr>
        <p:txBody>
          <a:bodyPr wrap="none" anchor="ctr"/>
          <a:lstStyle/>
          <a:p>
            <a:endParaRPr lang="en-US"/>
          </a:p>
        </p:txBody>
      </p:sp>
      <p:sp>
        <p:nvSpPr>
          <p:cNvPr id="133125" name="Text Box 40"/>
          <p:cNvSpPr txBox="1">
            <a:spLocks noChangeArrowheads="1"/>
          </p:cNvSpPr>
          <p:nvPr/>
        </p:nvSpPr>
        <p:spPr bwMode="auto">
          <a:xfrm>
            <a:off x="7467600" y="3352800"/>
            <a:ext cx="1568450" cy="307975"/>
          </a:xfrm>
          <a:prstGeom prst="rect">
            <a:avLst/>
          </a:prstGeom>
          <a:solidFill>
            <a:schemeClr val="bg1"/>
          </a:solidFill>
          <a:ln w="25400">
            <a:solidFill>
              <a:schemeClr val="accent1"/>
            </a:solidFill>
            <a:miter lim="800000"/>
            <a:headEnd type="none" w="sm" len="sm"/>
            <a:tailEnd type="none" w="sm" len="sm"/>
          </a:ln>
        </p:spPr>
        <p:txBody>
          <a:bodyPr wrap="none">
            <a:spAutoFit/>
          </a:bodyPr>
          <a:lstStyle/>
          <a:p>
            <a:pPr algn="ctr" eaLnBrk="0" hangingPunct="0"/>
            <a:r>
              <a:rPr lang="en-US" sz="1400">
                <a:latin typeface="Arial" charset="0"/>
              </a:rPr>
              <a:t>excess scattering</a:t>
            </a:r>
          </a:p>
        </p:txBody>
      </p:sp>
      <p:sp>
        <p:nvSpPr>
          <p:cNvPr id="133126" name="Text Box 42"/>
          <p:cNvSpPr txBox="1">
            <a:spLocks noChangeArrowheads="1"/>
          </p:cNvSpPr>
          <p:nvPr/>
        </p:nvSpPr>
        <p:spPr bwMode="auto">
          <a:xfrm>
            <a:off x="419100" y="3886200"/>
            <a:ext cx="1577975" cy="523875"/>
          </a:xfrm>
          <a:prstGeom prst="rect">
            <a:avLst/>
          </a:prstGeom>
          <a:solidFill>
            <a:schemeClr val="bg1"/>
          </a:solidFill>
          <a:ln w="25400">
            <a:solidFill>
              <a:schemeClr val="accent1"/>
            </a:solidFill>
            <a:miter lim="800000"/>
            <a:headEnd type="none" w="sm" len="sm"/>
            <a:tailEnd type="none" w="sm" len="sm"/>
          </a:ln>
        </p:spPr>
        <p:txBody>
          <a:bodyPr wrap="none">
            <a:spAutoFit/>
          </a:bodyPr>
          <a:lstStyle/>
          <a:p>
            <a:pPr algn="ctr" eaLnBrk="0" hangingPunct="0"/>
            <a:r>
              <a:rPr lang="en-US" sz="1400">
                <a:latin typeface="Arial" charset="0"/>
              </a:rPr>
              <a:t>solvent scattering</a:t>
            </a:r>
          </a:p>
          <a:p>
            <a:pPr algn="ctr" eaLnBrk="0" hangingPunct="0"/>
            <a:r>
              <a:rPr lang="en-US" sz="1400">
                <a:latin typeface="Arial" charset="0"/>
              </a:rPr>
              <a:t>+ detector offset</a:t>
            </a:r>
          </a:p>
        </p:txBody>
      </p:sp>
      <p:sp>
        <p:nvSpPr>
          <p:cNvPr id="133127" name="Line 43"/>
          <p:cNvSpPr>
            <a:spLocks noChangeShapeType="1"/>
          </p:cNvSpPr>
          <p:nvPr/>
        </p:nvSpPr>
        <p:spPr bwMode="auto">
          <a:xfrm>
            <a:off x="1409700" y="4343400"/>
            <a:ext cx="228600" cy="228600"/>
          </a:xfrm>
          <a:prstGeom prst="line">
            <a:avLst/>
          </a:prstGeom>
          <a:noFill/>
          <a:ln w="25400">
            <a:solidFill>
              <a:schemeClr val="tx2"/>
            </a:solidFill>
            <a:round/>
            <a:headEnd type="none" w="sm" len="sm"/>
            <a:tailEnd type="triangle" w="lg" len="med"/>
          </a:ln>
        </p:spPr>
        <p:txBody>
          <a:bodyPr wrap="none" anchor="ctr"/>
          <a:lstStyle/>
          <a:p>
            <a:endParaRPr lang="en-US"/>
          </a:p>
        </p:txBody>
      </p:sp>
      <p:sp>
        <p:nvSpPr>
          <p:cNvPr id="133128" name="Text Box 6"/>
          <p:cNvSpPr txBox="1">
            <a:spLocks noChangeArrowheads="1"/>
          </p:cNvSpPr>
          <p:nvPr/>
        </p:nvSpPr>
        <p:spPr bwMode="auto">
          <a:xfrm>
            <a:off x="2001838" y="4106863"/>
            <a:ext cx="838200" cy="368300"/>
          </a:xfrm>
          <a:prstGeom prst="rect">
            <a:avLst/>
          </a:prstGeom>
          <a:noFill/>
          <a:ln w="25400">
            <a:noFill/>
            <a:miter lim="800000"/>
            <a:headEnd type="none" w="sm" len="sm"/>
            <a:tailEnd type="none" w="sm" len="sm"/>
          </a:ln>
        </p:spPr>
        <p:txBody>
          <a:bodyPr>
            <a:spAutoFit/>
          </a:bodyPr>
          <a:lstStyle/>
          <a:p>
            <a:pPr algn="ctr" eaLnBrk="0" hangingPunct="0">
              <a:spcBef>
                <a:spcPct val="50000"/>
              </a:spcBef>
            </a:pPr>
            <a:r>
              <a:rPr lang="en-US" sz="1800" b="1">
                <a:latin typeface="Calibri" pitchFamily="34" charset="0"/>
              </a:rPr>
              <a:t>C1</a:t>
            </a:r>
          </a:p>
        </p:txBody>
      </p:sp>
      <p:sp>
        <p:nvSpPr>
          <p:cNvPr id="133129" name="Text Box 12"/>
          <p:cNvSpPr txBox="1">
            <a:spLocks noChangeArrowheads="1"/>
          </p:cNvSpPr>
          <p:nvPr/>
        </p:nvSpPr>
        <p:spPr bwMode="auto">
          <a:xfrm>
            <a:off x="3238500" y="3497263"/>
            <a:ext cx="838200" cy="368300"/>
          </a:xfrm>
          <a:prstGeom prst="rect">
            <a:avLst/>
          </a:prstGeom>
          <a:noFill/>
          <a:ln w="25400">
            <a:noFill/>
            <a:miter lim="800000"/>
            <a:headEnd type="none" w="sm" len="sm"/>
            <a:tailEnd type="none" w="sm" len="sm"/>
          </a:ln>
        </p:spPr>
        <p:txBody>
          <a:bodyPr>
            <a:spAutoFit/>
          </a:bodyPr>
          <a:lstStyle/>
          <a:p>
            <a:pPr algn="ctr" eaLnBrk="0" hangingPunct="0">
              <a:spcBef>
                <a:spcPct val="50000"/>
              </a:spcBef>
            </a:pPr>
            <a:r>
              <a:rPr lang="en-US" sz="1800" b="1">
                <a:latin typeface="Calibri" pitchFamily="34" charset="0"/>
              </a:rPr>
              <a:t>C2</a:t>
            </a:r>
          </a:p>
        </p:txBody>
      </p:sp>
      <p:sp>
        <p:nvSpPr>
          <p:cNvPr id="133130" name="Text Box 13"/>
          <p:cNvSpPr txBox="1">
            <a:spLocks noChangeArrowheads="1"/>
          </p:cNvSpPr>
          <p:nvPr/>
        </p:nvSpPr>
        <p:spPr bwMode="auto">
          <a:xfrm>
            <a:off x="4279900" y="2667000"/>
            <a:ext cx="838200" cy="369888"/>
          </a:xfrm>
          <a:prstGeom prst="rect">
            <a:avLst/>
          </a:prstGeom>
          <a:noFill/>
          <a:ln w="25400">
            <a:noFill/>
            <a:miter lim="800000"/>
            <a:headEnd type="none" w="sm" len="sm"/>
            <a:tailEnd type="none" w="sm" len="sm"/>
          </a:ln>
        </p:spPr>
        <p:txBody>
          <a:bodyPr>
            <a:spAutoFit/>
          </a:bodyPr>
          <a:lstStyle/>
          <a:p>
            <a:pPr algn="ctr" eaLnBrk="0" hangingPunct="0">
              <a:spcBef>
                <a:spcPct val="50000"/>
              </a:spcBef>
            </a:pPr>
            <a:r>
              <a:rPr lang="en-US" sz="1800" b="1">
                <a:latin typeface="Calibri" pitchFamily="34" charset="0"/>
              </a:rPr>
              <a:t>C3</a:t>
            </a:r>
          </a:p>
        </p:txBody>
      </p:sp>
      <p:sp>
        <p:nvSpPr>
          <p:cNvPr id="133131" name="Text Box 14"/>
          <p:cNvSpPr txBox="1">
            <a:spLocks noChangeArrowheads="1"/>
          </p:cNvSpPr>
          <p:nvPr/>
        </p:nvSpPr>
        <p:spPr bwMode="auto">
          <a:xfrm>
            <a:off x="5532438" y="2133600"/>
            <a:ext cx="838200" cy="369888"/>
          </a:xfrm>
          <a:prstGeom prst="rect">
            <a:avLst/>
          </a:prstGeom>
          <a:noFill/>
          <a:ln w="25400">
            <a:noFill/>
            <a:miter lim="800000"/>
            <a:headEnd type="none" w="sm" len="sm"/>
            <a:tailEnd type="none" w="sm" len="sm"/>
          </a:ln>
        </p:spPr>
        <p:txBody>
          <a:bodyPr>
            <a:spAutoFit/>
          </a:bodyPr>
          <a:lstStyle/>
          <a:p>
            <a:pPr algn="ctr" eaLnBrk="0" hangingPunct="0">
              <a:spcBef>
                <a:spcPct val="50000"/>
              </a:spcBef>
            </a:pPr>
            <a:r>
              <a:rPr lang="en-US" sz="1800" b="1">
                <a:latin typeface="Calibri" pitchFamily="34" charset="0"/>
              </a:rPr>
              <a:t>C4</a:t>
            </a:r>
          </a:p>
        </p:txBody>
      </p:sp>
      <p:sp>
        <p:nvSpPr>
          <p:cNvPr id="133132" name="Text Box 15"/>
          <p:cNvSpPr txBox="1">
            <a:spLocks noChangeArrowheads="1"/>
          </p:cNvSpPr>
          <p:nvPr/>
        </p:nvSpPr>
        <p:spPr bwMode="auto">
          <a:xfrm>
            <a:off x="7007225" y="1592263"/>
            <a:ext cx="838200" cy="368300"/>
          </a:xfrm>
          <a:prstGeom prst="rect">
            <a:avLst/>
          </a:prstGeom>
          <a:noFill/>
          <a:ln w="25400">
            <a:noFill/>
            <a:miter lim="800000"/>
            <a:headEnd type="none" w="sm" len="sm"/>
            <a:tailEnd type="none" w="sm" len="sm"/>
          </a:ln>
        </p:spPr>
        <p:txBody>
          <a:bodyPr>
            <a:spAutoFit/>
          </a:bodyPr>
          <a:lstStyle/>
          <a:p>
            <a:pPr algn="ctr" eaLnBrk="0" hangingPunct="0">
              <a:spcBef>
                <a:spcPct val="50000"/>
              </a:spcBef>
            </a:pPr>
            <a:r>
              <a:rPr lang="en-US" sz="1800" b="1">
                <a:latin typeface="Calibri" pitchFamily="34" charset="0"/>
              </a:rPr>
              <a:t>C5</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title"/>
          </p:nvPr>
        </p:nvSpPr>
        <p:spPr/>
        <p:txBody>
          <a:bodyPr lIns="92075" tIns="46038" rIns="92075" bIns="46038" anchor="t"/>
          <a:lstStyle/>
          <a:p>
            <a:r>
              <a:rPr lang="en-US" smtClean="0"/>
              <a:t>Batch Data Analysis</a:t>
            </a:r>
          </a:p>
        </p:txBody>
      </p:sp>
      <p:graphicFrame>
        <p:nvGraphicFramePr>
          <p:cNvPr id="19458" name="Object 0"/>
          <p:cNvGraphicFramePr>
            <a:graphicFrameLocks noGrp="1" noChangeAspect="1"/>
          </p:cNvGraphicFramePr>
          <p:nvPr>
            <p:ph sz="half" idx="4294967295"/>
          </p:nvPr>
        </p:nvGraphicFramePr>
        <p:xfrm>
          <a:off x="5110163" y="1371600"/>
          <a:ext cx="4033837" cy="414338"/>
        </p:xfrm>
        <a:graphic>
          <a:graphicData uri="http://schemas.openxmlformats.org/presentationml/2006/ole">
            <p:oleObj spid="_x0000_s19458" name="Equation" r:id="rId4" imgW="4698720" imgH="482400" progId="">
              <p:embed/>
            </p:oleObj>
          </a:graphicData>
        </a:graphic>
      </p:graphicFrame>
      <p:sp>
        <p:nvSpPr>
          <p:cNvPr id="19460" name="Text Box 31"/>
          <p:cNvSpPr txBox="1">
            <a:spLocks noChangeArrowheads="1"/>
          </p:cNvSpPr>
          <p:nvPr/>
        </p:nvSpPr>
        <p:spPr bwMode="auto">
          <a:xfrm>
            <a:off x="228600" y="1524000"/>
            <a:ext cx="3462338" cy="2462213"/>
          </a:xfrm>
          <a:prstGeom prst="rect">
            <a:avLst/>
          </a:prstGeom>
          <a:noFill/>
          <a:ln w="25400">
            <a:noFill/>
            <a:miter lim="800000"/>
            <a:headEnd type="none" w="sm" len="sm"/>
            <a:tailEnd type="none" w="sm" len="sm"/>
          </a:ln>
        </p:spPr>
        <p:txBody>
          <a:bodyPr>
            <a:spAutoFit/>
          </a:bodyPr>
          <a:lstStyle/>
          <a:p>
            <a:pPr marL="457200" indent="-457200" eaLnBrk="0" hangingPunct="0">
              <a:buFontTx/>
              <a:buAutoNum type="arabicPeriod"/>
            </a:pPr>
            <a:r>
              <a:rPr lang="en-US">
                <a:latin typeface="Calibri" pitchFamily="34" charset="0"/>
              </a:rPr>
              <a:t>Perform global fit of data to light scattering equation to retrieve </a:t>
            </a:r>
            <a:r>
              <a:rPr lang="en-US" i="1">
                <a:latin typeface="Calibri" pitchFamily="34" charset="0"/>
              </a:rPr>
              <a:t>M</a:t>
            </a:r>
            <a:r>
              <a:rPr lang="en-US">
                <a:latin typeface="Calibri" pitchFamily="34" charset="0"/>
              </a:rPr>
              <a:t>, </a:t>
            </a:r>
            <a:r>
              <a:rPr lang="en-US" i="1">
                <a:latin typeface="Calibri" pitchFamily="34" charset="0"/>
              </a:rPr>
              <a:t>r</a:t>
            </a:r>
            <a:r>
              <a:rPr lang="en-US" i="1" baseline="-25000">
                <a:latin typeface="Calibri" pitchFamily="34" charset="0"/>
              </a:rPr>
              <a:t>g</a:t>
            </a:r>
            <a:r>
              <a:rPr lang="en-US">
                <a:latin typeface="Calibri" pitchFamily="34" charset="0"/>
              </a:rPr>
              <a:t>, and </a:t>
            </a:r>
            <a:r>
              <a:rPr lang="en-US" i="1">
                <a:latin typeface="Calibri" pitchFamily="34" charset="0"/>
              </a:rPr>
              <a:t>A</a:t>
            </a:r>
            <a:r>
              <a:rPr lang="en-US" i="1" baseline="-25000">
                <a:latin typeface="Calibri" pitchFamily="34" charset="0"/>
              </a:rPr>
              <a:t>2</a:t>
            </a:r>
            <a:r>
              <a:rPr lang="en-US">
                <a:latin typeface="Calibri" pitchFamily="34" charset="0"/>
              </a:rPr>
              <a:t>.</a:t>
            </a:r>
          </a:p>
          <a:p>
            <a:pPr marL="457200" indent="-457200" eaLnBrk="0" hangingPunct="0">
              <a:spcBef>
                <a:spcPts val="1200"/>
              </a:spcBef>
              <a:buFontTx/>
              <a:buAutoNum type="arabicPeriod"/>
            </a:pPr>
            <a:r>
              <a:rPr lang="en-US">
                <a:latin typeface="Calibri" pitchFamily="34" charset="0"/>
              </a:rPr>
              <a:t>Assess quality of fit using a Zimm plot.</a:t>
            </a:r>
          </a:p>
        </p:txBody>
      </p:sp>
      <p:graphicFrame>
        <p:nvGraphicFramePr>
          <p:cNvPr id="7" name="Table 6"/>
          <p:cNvGraphicFramePr>
            <a:graphicFrameLocks noGrp="1"/>
          </p:cNvGraphicFramePr>
          <p:nvPr/>
        </p:nvGraphicFramePr>
        <p:xfrm>
          <a:off x="1277938" y="4921250"/>
          <a:ext cx="6561296" cy="1078850"/>
        </p:xfrm>
        <a:graphic>
          <a:graphicData uri="http://schemas.openxmlformats.org/drawingml/2006/table">
            <a:tbl>
              <a:tblPr firstRow="1" bandRow="1">
                <a:tableStyleId>{D7AC3CCA-C797-4891-BE02-D94E43425B78}</a:tableStyleId>
              </a:tblPr>
              <a:tblGrid>
                <a:gridCol w="3280648"/>
                <a:gridCol w="3280648"/>
              </a:tblGrid>
              <a:tr h="340931">
                <a:tc>
                  <a:txBody>
                    <a:bodyPr/>
                    <a:lstStyle/>
                    <a:p>
                      <a:r>
                        <a:rPr lang="en-US" sz="1600" b="0" dirty="0" smtClean="0">
                          <a:latin typeface="+mn-lt"/>
                        </a:rPr>
                        <a:t>Weight average molar mass</a:t>
                      </a:r>
                      <a:endParaRPr lang="en-US" sz="1600" b="0" dirty="0">
                        <a:latin typeface="+mn-lt"/>
                      </a:endParaRPr>
                    </a:p>
                  </a:txBody>
                  <a:tcPr/>
                </a:tc>
                <a:tc>
                  <a:txBody>
                    <a:bodyPr/>
                    <a:lstStyle/>
                    <a:p>
                      <a:r>
                        <a:rPr lang="en-US" sz="1600" b="0" dirty="0" smtClean="0">
                          <a:latin typeface="+mn-lt"/>
                        </a:rPr>
                        <a:t>(2.019 ± 0.001) e+5 g/mol</a:t>
                      </a:r>
                      <a:endParaRPr lang="en-US" sz="1600" b="0" dirty="0">
                        <a:latin typeface="+mn-lt"/>
                      </a:endParaRPr>
                    </a:p>
                  </a:txBody>
                  <a:tcPr/>
                </a:tc>
              </a:tr>
              <a:tr h="340931">
                <a:tc>
                  <a:txBody>
                    <a:bodyPr/>
                    <a:lstStyle/>
                    <a:p>
                      <a:r>
                        <a:rPr lang="en-US" sz="1600" b="0" dirty="0" smtClean="0">
                          <a:latin typeface="+mn-lt"/>
                        </a:rPr>
                        <a:t>Z-average rms radius</a:t>
                      </a:r>
                      <a:endParaRPr lang="en-US" sz="1600" b="0" dirty="0">
                        <a:latin typeface="+mn-lt"/>
                      </a:endParaRPr>
                    </a:p>
                  </a:txBody>
                  <a:tcPr/>
                </a:tc>
                <a:tc>
                  <a:txBody>
                    <a:bodyPr/>
                    <a:lstStyle/>
                    <a:p>
                      <a:r>
                        <a:rPr lang="en-US" sz="1600" b="0" dirty="0" smtClean="0">
                          <a:latin typeface="+mn-lt"/>
                        </a:rPr>
                        <a:t>16.7 ± 0.1 nm</a:t>
                      </a:r>
                      <a:endParaRPr lang="en-US" sz="1600" b="0" dirty="0">
                        <a:latin typeface="+mn-lt"/>
                      </a:endParaRPr>
                    </a:p>
                  </a:txBody>
                  <a:tcPr/>
                </a:tc>
              </a:tr>
              <a:tr h="396988">
                <a:tc>
                  <a:txBody>
                    <a:bodyPr/>
                    <a:lstStyle/>
                    <a:p>
                      <a:r>
                        <a:rPr lang="en-US" sz="1600" b="0" dirty="0" smtClean="0">
                          <a:latin typeface="+mn-lt"/>
                        </a:rPr>
                        <a:t>Second virial coefficient A</a:t>
                      </a:r>
                      <a:r>
                        <a:rPr lang="en-US" sz="1600" b="0" baseline="-25000" dirty="0" smtClean="0">
                          <a:latin typeface="+mn-lt"/>
                        </a:rPr>
                        <a:t>2</a:t>
                      </a:r>
                      <a:endParaRPr lang="en-US" sz="1600" b="0" baseline="-25000" dirty="0">
                        <a:latin typeface="+mn-lt"/>
                      </a:endParaRPr>
                    </a:p>
                  </a:txBody>
                  <a:tcPr/>
                </a:tc>
                <a:tc>
                  <a:txBody>
                    <a:bodyPr/>
                    <a:lstStyle/>
                    <a:p>
                      <a:r>
                        <a:rPr lang="it-IT" sz="1600" b="0" dirty="0" smtClean="0">
                          <a:latin typeface="+mn-lt"/>
                        </a:rPr>
                        <a:t>(4.100 ± 0.010) e-4 mol mL/g²</a:t>
                      </a:r>
                      <a:endParaRPr lang="en-US" sz="1600" b="0" dirty="0">
                        <a:latin typeface="+mn-lt"/>
                      </a:endParaRPr>
                    </a:p>
                  </a:txBody>
                  <a:tcPr/>
                </a:tc>
              </a:tr>
            </a:tbl>
          </a:graphicData>
        </a:graphic>
      </p:graphicFrame>
      <p:grpSp>
        <p:nvGrpSpPr>
          <p:cNvPr id="8" name="Group 7"/>
          <p:cNvGrpSpPr>
            <a:grpSpLocks/>
          </p:cNvGrpSpPr>
          <p:nvPr/>
        </p:nvGrpSpPr>
        <p:grpSpPr bwMode="auto">
          <a:xfrm>
            <a:off x="3790950" y="1516063"/>
            <a:ext cx="5029200" cy="2857500"/>
            <a:chOff x="896938" y="1691922"/>
            <a:chExt cx="7420493" cy="3695700"/>
          </a:xfrm>
        </p:grpSpPr>
        <p:pic>
          <p:nvPicPr>
            <p:cNvPr id="19476" name="Picture 3"/>
            <p:cNvPicPr>
              <a:picLocks noChangeAspect="1" noChangeArrowheads="1"/>
            </p:cNvPicPr>
            <p:nvPr/>
          </p:nvPicPr>
          <p:blipFill>
            <a:blip r:embed="rId5" cstate="print"/>
            <a:srcRect/>
            <a:stretch>
              <a:fillRect/>
            </a:stretch>
          </p:blipFill>
          <p:spPr bwMode="auto">
            <a:xfrm>
              <a:off x="896938" y="1691922"/>
              <a:ext cx="7372350" cy="3695700"/>
            </a:xfrm>
            <a:prstGeom prst="rect">
              <a:avLst/>
            </a:prstGeom>
            <a:noFill/>
            <a:ln w="9525">
              <a:noFill/>
              <a:miter lim="800000"/>
              <a:headEnd/>
              <a:tailEnd/>
            </a:ln>
          </p:spPr>
        </p:pic>
        <p:sp>
          <p:nvSpPr>
            <p:cNvPr id="19477" name="Text Box 1504"/>
            <p:cNvSpPr txBox="1">
              <a:spLocks noChangeArrowheads="1"/>
            </p:cNvSpPr>
            <p:nvPr/>
          </p:nvSpPr>
          <p:spPr bwMode="auto">
            <a:xfrm rot="-1094574">
              <a:off x="1865120" y="1895209"/>
              <a:ext cx="2276178" cy="380164"/>
            </a:xfrm>
            <a:prstGeom prst="rect">
              <a:avLst/>
            </a:prstGeom>
            <a:noFill/>
            <a:ln w="25400">
              <a:noFill/>
              <a:miter lim="800000"/>
              <a:headEnd type="none" w="sm" len="sm"/>
              <a:tailEnd type="none" w="sm" len="sm"/>
            </a:ln>
          </p:spPr>
          <p:txBody>
            <a:bodyPr wrap="none">
              <a:spAutoFit/>
            </a:bodyPr>
            <a:lstStyle/>
            <a:p>
              <a:pPr algn="ctr" eaLnBrk="0" hangingPunct="0"/>
              <a:r>
                <a:rPr lang="en-US" sz="1600">
                  <a:latin typeface="Calibri" pitchFamily="34" charset="0"/>
                  <a:sym typeface="Symbol" pitchFamily="18" charset="2"/>
                </a:rPr>
                <a:t> </a:t>
              </a:r>
              <a:r>
                <a:rPr lang="en-US" sz="1600">
                  <a:latin typeface="Calibri" pitchFamily="34" charset="0"/>
                </a:rPr>
                <a:t>decreasing angle</a:t>
              </a:r>
            </a:p>
          </p:txBody>
        </p:sp>
        <p:sp>
          <p:nvSpPr>
            <p:cNvPr id="19478" name="Text Box 1504"/>
            <p:cNvSpPr txBox="1">
              <a:spLocks noChangeArrowheads="1"/>
            </p:cNvSpPr>
            <p:nvPr/>
          </p:nvSpPr>
          <p:spPr bwMode="auto">
            <a:xfrm rot="2347913">
              <a:off x="5156606" y="2452738"/>
              <a:ext cx="3160825" cy="380164"/>
            </a:xfrm>
            <a:prstGeom prst="rect">
              <a:avLst/>
            </a:prstGeom>
            <a:noFill/>
            <a:ln w="25400">
              <a:noFill/>
              <a:miter lim="800000"/>
              <a:headEnd type="none" w="sm" len="sm"/>
              <a:tailEnd type="none" w="sm" len="sm"/>
            </a:ln>
          </p:spPr>
          <p:txBody>
            <a:bodyPr wrap="none">
              <a:spAutoFit/>
            </a:bodyPr>
            <a:lstStyle/>
            <a:p>
              <a:pPr algn="ctr" eaLnBrk="0" hangingPunct="0"/>
              <a:r>
                <a:rPr lang="en-US" sz="1600">
                  <a:latin typeface="Calibri" pitchFamily="34" charset="0"/>
                  <a:sym typeface="Symbol" pitchFamily="18" charset="2"/>
                </a:rPr>
                <a:t>de</a:t>
              </a:r>
              <a:r>
                <a:rPr lang="en-US" sz="1600">
                  <a:latin typeface="Calibri" pitchFamily="34" charset="0"/>
                </a:rPr>
                <a:t>creasing concentration </a:t>
              </a:r>
              <a:r>
                <a:rPr lang="en-US" sz="1600">
                  <a:latin typeface="Calibri" pitchFamily="34" charset="0"/>
                  <a:sym typeface="Symbol" pitchFamily="18" charset="2"/>
                </a:rPr>
                <a:t></a:t>
              </a:r>
              <a:endParaRPr lang="en-US" sz="1600">
                <a:latin typeface="Calibri"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A Zimm Plot of BSA</a:t>
            </a:r>
            <a:br>
              <a:rPr lang="en-US" dirty="0" smtClean="0"/>
            </a:br>
            <a:r>
              <a:rPr lang="en-US" dirty="0" smtClean="0"/>
              <a:t>using Online Concentration Detection</a:t>
            </a:r>
            <a:endParaRPr lang="en-US" dirty="0"/>
          </a:p>
        </p:txBody>
      </p:sp>
      <p:pic>
        <p:nvPicPr>
          <p:cNvPr id="137218" name="Picture 2"/>
          <p:cNvPicPr>
            <a:picLocks noChangeAspect="1" noChangeArrowheads="1"/>
          </p:cNvPicPr>
          <p:nvPr/>
        </p:nvPicPr>
        <p:blipFill>
          <a:blip r:embed="rId3" cstate="print"/>
          <a:srcRect/>
          <a:stretch>
            <a:fillRect/>
          </a:stretch>
        </p:blipFill>
        <p:spPr bwMode="auto">
          <a:xfrm>
            <a:off x="434975" y="965200"/>
            <a:ext cx="8296275" cy="4648200"/>
          </a:xfrm>
          <a:prstGeom prst="rect">
            <a:avLst/>
          </a:prstGeom>
          <a:noFill/>
          <a:ln w="9525">
            <a:noFill/>
            <a:miter lim="800000"/>
            <a:headEnd/>
            <a:tailEnd/>
          </a:ln>
        </p:spPr>
      </p:pic>
      <p:pic>
        <p:nvPicPr>
          <p:cNvPr id="137219" name="Picture 4"/>
          <p:cNvPicPr>
            <a:picLocks noChangeAspect="1" noChangeArrowheads="1"/>
          </p:cNvPicPr>
          <p:nvPr/>
        </p:nvPicPr>
        <p:blipFill>
          <a:blip r:embed="rId4" cstate="print"/>
          <a:srcRect t="21182"/>
          <a:stretch>
            <a:fillRect/>
          </a:stretch>
        </p:blipFill>
        <p:spPr bwMode="auto">
          <a:xfrm>
            <a:off x="227013" y="4321175"/>
            <a:ext cx="3870325" cy="1958975"/>
          </a:xfrm>
          <a:prstGeom prst="rect">
            <a:avLst/>
          </a:prstGeom>
          <a:noFill/>
          <a:ln w="9525">
            <a:noFill/>
            <a:miter lim="800000"/>
            <a:headEnd/>
            <a:tailEnd/>
          </a:ln>
        </p:spPr>
      </p:pic>
      <p:sp>
        <p:nvSpPr>
          <p:cNvPr id="6" name="TextBox 5"/>
          <p:cNvSpPr txBox="1"/>
          <p:nvPr/>
        </p:nvSpPr>
        <p:spPr>
          <a:xfrm>
            <a:off x="735013" y="4403725"/>
            <a:ext cx="577850" cy="831850"/>
          </a:xfrm>
          <a:prstGeom prst="rect">
            <a:avLst/>
          </a:prstGeom>
          <a:noFill/>
        </p:spPr>
        <p:txBody>
          <a:bodyPr wrap="none">
            <a:spAutoFit/>
          </a:bodyPr>
          <a:lstStyle/>
          <a:p>
            <a:pPr algn="ctr" eaLnBrk="0" hangingPunct="0">
              <a:defRPr/>
            </a:pPr>
            <a:r>
              <a:rPr lang="en-US" b="1" dirty="0">
                <a:solidFill>
                  <a:srgbClr val="0000FF"/>
                </a:solidFill>
                <a:latin typeface="+mj-lt"/>
                <a:cs typeface="+mn-cs"/>
              </a:rPr>
              <a:t>RI</a:t>
            </a:r>
          </a:p>
          <a:p>
            <a:pPr algn="ctr" eaLnBrk="0" hangingPunct="0">
              <a:defRPr/>
            </a:pPr>
            <a:r>
              <a:rPr lang="en-US" b="1" dirty="0">
                <a:solidFill>
                  <a:srgbClr val="FF0000"/>
                </a:solidFill>
                <a:latin typeface="+mj-lt"/>
                <a:cs typeface="+mn-cs"/>
              </a:rPr>
              <a:t>LS</a:t>
            </a:r>
          </a:p>
        </p:txBody>
      </p:sp>
      <p:sp>
        <p:nvSpPr>
          <p:cNvPr id="137221" name="TextBox 6"/>
          <p:cNvSpPr txBox="1">
            <a:spLocks noChangeArrowheads="1"/>
          </p:cNvSpPr>
          <p:nvPr/>
        </p:nvSpPr>
        <p:spPr bwMode="auto">
          <a:xfrm>
            <a:off x="5938838" y="5459413"/>
            <a:ext cx="3059112" cy="706437"/>
          </a:xfrm>
          <a:prstGeom prst="rect">
            <a:avLst/>
          </a:prstGeom>
          <a:noFill/>
          <a:ln w="9525">
            <a:noFill/>
            <a:miter lim="800000"/>
            <a:headEnd/>
            <a:tailEnd/>
          </a:ln>
        </p:spPr>
        <p:txBody>
          <a:bodyPr wrap="none">
            <a:spAutoFit/>
          </a:bodyPr>
          <a:lstStyle/>
          <a:p>
            <a:pPr eaLnBrk="0" hangingPunct="0"/>
            <a:r>
              <a:rPr lang="en-US" sz="2000" b="1">
                <a:latin typeface="Calibri" pitchFamily="34" charset="0"/>
              </a:rPr>
              <a:t>M</a:t>
            </a:r>
            <a:r>
              <a:rPr lang="en-US" sz="2000" b="1" baseline="-25000">
                <a:latin typeface="Calibri" pitchFamily="34" charset="0"/>
              </a:rPr>
              <a:t>w</a:t>
            </a:r>
            <a:r>
              <a:rPr lang="en-US" sz="2000" b="1">
                <a:latin typeface="Calibri" pitchFamily="34" charset="0"/>
              </a:rPr>
              <a:t>: 66.2 kDa</a:t>
            </a:r>
          </a:p>
          <a:p>
            <a:pPr eaLnBrk="0" hangingPunct="0"/>
            <a:r>
              <a:rPr lang="en-US" sz="2000" b="1">
                <a:latin typeface="Calibri" pitchFamily="34" charset="0"/>
              </a:rPr>
              <a:t>A</a:t>
            </a:r>
            <a:r>
              <a:rPr lang="en-US" sz="2000" b="1" baseline="-25000">
                <a:latin typeface="Calibri" pitchFamily="34" charset="0"/>
              </a:rPr>
              <a:t>2</a:t>
            </a:r>
            <a:r>
              <a:rPr lang="en-US" sz="2000" b="1">
                <a:latin typeface="Calibri" pitchFamily="34" charset="0"/>
              </a:rPr>
              <a:t>:  1.142 x 10</a:t>
            </a:r>
            <a:r>
              <a:rPr lang="en-US" sz="2000" b="1" baseline="30000">
                <a:latin typeface="Calibri" pitchFamily="34" charset="0"/>
              </a:rPr>
              <a:t>-4</a:t>
            </a:r>
            <a:r>
              <a:rPr lang="en-US" sz="2000" b="1">
                <a:latin typeface="Calibri" pitchFamily="34" charset="0"/>
              </a:rPr>
              <a:t> mol mL/g</a:t>
            </a:r>
            <a:r>
              <a:rPr lang="en-US" sz="2000" b="1" baseline="30000">
                <a:latin typeface="Calibri" pitchFamily="34" charset="0"/>
              </a:rPr>
              <a:t>2</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1026"/>
          <p:cNvSpPr>
            <a:spLocks noGrp="1" noChangeArrowheads="1"/>
          </p:cNvSpPr>
          <p:nvPr>
            <p:ph type="title"/>
          </p:nvPr>
        </p:nvSpPr>
        <p:spPr/>
        <p:txBody>
          <a:bodyPr>
            <a:normAutofit fontScale="90000"/>
          </a:bodyPr>
          <a:lstStyle/>
          <a:p>
            <a:pPr>
              <a:defRPr/>
            </a:pPr>
            <a:r>
              <a:rPr lang="en-US" dirty="0" smtClean="0"/>
              <a:t>Measurements on Unfractionated Samples</a:t>
            </a:r>
          </a:p>
        </p:txBody>
      </p:sp>
      <p:sp>
        <p:nvSpPr>
          <p:cNvPr id="2053" name="Text Box 1028"/>
          <p:cNvSpPr txBox="1">
            <a:spLocks noChangeArrowheads="1"/>
          </p:cNvSpPr>
          <p:nvPr/>
        </p:nvSpPr>
        <p:spPr bwMode="auto">
          <a:xfrm>
            <a:off x="515938" y="1189038"/>
            <a:ext cx="5326062" cy="3970337"/>
          </a:xfrm>
          <a:prstGeom prst="rect">
            <a:avLst/>
          </a:prstGeom>
          <a:noFill/>
          <a:ln w="25400">
            <a:noFill/>
            <a:miter lim="800000"/>
            <a:headEnd type="none" w="sm" len="sm"/>
            <a:tailEnd type="none" w="sm" len="sm"/>
          </a:ln>
        </p:spPr>
        <p:txBody>
          <a:bodyPr wrap="none">
            <a:spAutoFit/>
          </a:bodyPr>
          <a:lstStyle/>
          <a:p>
            <a:pPr marL="457200" indent="-457200" algn="ctr" eaLnBrk="0" hangingPunct="0"/>
            <a:r>
              <a:rPr lang="en-US" sz="2800" b="1">
                <a:latin typeface="Calibri" pitchFamily="34" charset="0"/>
              </a:rPr>
              <a:t>Obtain:</a:t>
            </a:r>
          </a:p>
          <a:p>
            <a:pPr marL="457200" indent="-457200" algn="ctr" eaLnBrk="0" hangingPunct="0"/>
            <a:endParaRPr lang="en-US" sz="2800">
              <a:latin typeface="Calibri" pitchFamily="34" charset="0"/>
            </a:endParaRPr>
          </a:p>
          <a:p>
            <a:pPr marL="457200" indent="-457200" algn="ctr" eaLnBrk="0" hangingPunct="0">
              <a:buFontTx/>
              <a:buAutoNum type="arabicPeriod"/>
            </a:pPr>
            <a:r>
              <a:rPr lang="en-US" sz="2800" i="1">
                <a:latin typeface="Calibri" pitchFamily="34" charset="0"/>
              </a:rPr>
              <a:t>Weight-averaged</a:t>
            </a:r>
            <a:r>
              <a:rPr lang="en-US" sz="2800">
                <a:latin typeface="Calibri" pitchFamily="34" charset="0"/>
              </a:rPr>
              <a:t> molar mass:</a:t>
            </a:r>
          </a:p>
          <a:p>
            <a:pPr marL="457200" indent="-457200" algn="ctr" eaLnBrk="0" hangingPunct="0"/>
            <a:endParaRPr lang="en-US" sz="2800">
              <a:latin typeface="Calibri" pitchFamily="34" charset="0"/>
            </a:endParaRPr>
          </a:p>
          <a:p>
            <a:pPr marL="457200" indent="-457200" algn="ctr" eaLnBrk="0" hangingPunct="0"/>
            <a:endParaRPr lang="en-US" sz="2800">
              <a:latin typeface="Calibri" pitchFamily="34" charset="0"/>
            </a:endParaRPr>
          </a:p>
          <a:p>
            <a:pPr marL="457200" indent="-457200" algn="ctr" eaLnBrk="0" hangingPunct="0">
              <a:buFontTx/>
              <a:buAutoNum type="arabicPeriod" startAt="2"/>
            </a:pPr>
            <a:r>
              <a:rPr lang="en-US" sz="2800" i="1">
                <a:latin typeface="Calibri" pitchFamily="34" charset="0"/>
              </a:rPr>
              <a:t>z-averaged</a:t>
            </a:r>
            <a:r>
              <a:rPr lang="en-US" sz="2800">
                <a:latin typeface="Calibri" pitchFamily="34" charset="0"/>
              </a:rPr>
              <a:t> mean square radius:</a:t>
            </a:r>
          </a:p>
          <a:p>
            <a:pPr marL="457200" indent="-457200" algn="ctr" eaLnBrk="0" hangingPunct="0">
              <a:buFontTx/>
              <a:buAutoNum type="arabicPeriod" startAt="2"/>
            </a:pPr>
            <a:endParaRPr lang="en-US" sz="2800">
              <a:latin typeface="Calibri" pitchFamily="34" charset="0"/>
            </a:endParaRPr>
          </a:p>
          <a:p>
            <a:pPr marL="457200" indent="-457200" algn="ctr" eaLnBrk="0" hangingPunct="0"/>
            <a:endParaRPr lang="en-US" sz="2800">
              <a:latin typeface="Calibri" pitchFamily="34" charset="0"/>
            </a:endParaRPr>
          </a:p>
          <a:p>
            <a:pPr marL="457200" indent="-457200" algn="ctr" eaLnBrk="0" hangingPunct="0">
              <a:buFont typeface="Arial" charset="0"/>
              <a:buAutoNum type="arabicPeriod" startAt="3"/>
            </a:pPr>
            <a:r>
              <a:rPr lang="en-US" sz="2800" i="1">
                <a:latin typeface="Calibri" pitchFamily="34" charset="0"/>
              </a:rPr>
              <a:t>z-averaged</a:t>
            </a:r>
            <a:r>
              <a:rPr lang="en-US" sz="2800">
                <a:latin typeface="Calibri" pitchFamily="34" charset="0"/>
              </a:rPr>
              <a:t> rms radius:</a:t>
            </a:r>
          </a:p>
        </p:txBody>
      </p:sp>
      <p:graphicFrame>
        <p:nvGraphicFramePr>
          <p:cNvPr id="2050" name="Object 1029"/>
          <p:cNvGraphicFramePr>
            <a:graphicFrameLocks noChangeAspect="1"/>
          </p:cNvGraphicFramePr>
          <p:nvPr/>
        </p:nvGraphicFramePr>
        <p:xfrm>
          <a:off x="5676900" y="1846263"/>
          <a:ext cx="2027238" cy="1020762"/>
        </p:xfrm>
        <a:graphic>
          <a:graphicData uri="http://schemas.openxmlformats.org/presentationml/2006/ole">
            <p:oleObj spid="_x0000_s118786" name="Equation" r:id="rId5" imgW="1790640" imgH="901440" progId="Equation.3">
              <p:embed/>
            </p:oleObj>
          </a:graphicData>
        </a:graphic>
      </p:graphicFrame>
      <p:graphicFrame>
        <p:nvGraphicFramePr>
          <p:cNvPr id="2051" name="Object 1030"/>
          <p:cNvGraphicFramePr>
            <a:graphicFrameLocks noChangeAspect="1"/>
          </p:cNvGraphicFramePr>
          <p:nvPr/>
        </p:nvGraphicFramePr>
        <p:xfrm>
          <a:off x="5824538" y="3055938"/>
          <a:ext cx="2713037" cy="1038225"/>
        </p:xfrm>
        <a:graphic>
          <a:graphicData uri="http://schemas.openxmlformats.org/presentationml/2006/ole">
            <p:oleObj spid="_x0000_s118787" name="Equation" r:id="rId6" imgW="2489040" imgH="952200" progId="Equation.3">
              <p:embed/>
            </p:oleObj>
          </a:graphicData>
        </a:graphic>
      </p:graphicFrame>
      <p:graphicFrame>
        <p:nvGraphicFramePr>
          <p:cNvPr id="2055" name="Object 4"/>
          <p:cNvGraphicFramePr>
            <a:graphicFrameLocks noChangeAspect="1"/>
          </p:cNvGraphicFramePr>
          <p:nvPr/>
        </p:nvGraphicFramePr>
        <p:xfrm>
          <a:off x="3403600" y="5203825"/>
          <a:ext cx="5029200" cy="533400"/>
        </p:xfrm>
        <a:graphic>
          <a:graphicData uri="http://schemas.openxmlformats.org/presentationml/2006/ole">
            <p:oleObj spid="_x0000_s118788" name="Equation" r:id="rId7" imgW="5029200" imgH="533160" progId="Equation.3">
              <p:embed/>
            </p:oleObj>
          </a:graphicData>
        </a:graphic>
      </p:graphicFrame>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5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05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5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5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Rectangle 5122"/>
          <p:cNvSpPr>
            <a:spLocks noGrp="1" noChangeArrowheads="1"/>
          </p:cNvSpPr>
          <p:nvPr>
            <p:ph type="title"/>
          </p:nvPr>
        </p:nvSpPr>
        <p:spPr/>
        <p:txBody>
          <a:bodyPr/>
          <a:lstStyle/>
          <a:p>
            <a:r>
              <a:rPr lang="en-US" smtClean="0"/>
              <a:t>What’s Next…</a:t>
            </a:r>
          </a:p>
        </p:txBody>
      </p:sp>
      <p:sp>
        <p:nvSpPr>
          <p:cNvPr id="20484" name="Rectangle 5124"/>
          <p:cNvSpPr>
            <a:spLocks noGrp="1" noChangeArrowheads="1"/>
          </p:cNvSpPr>
          <p:nvPr>
            <p:ph sz="half" idx="1"/>
          </p:nvPr>
        </p:nvSpPr>
        <p:spPr>
          <a:xfrm>
            <a:off x="838200" y="1562100"/>
            <a:ext cx="7467600" cy="3733800"/>
          </a:xfrm>
        </p:spPr>
        <p:txBody>
          <a:bodyPr/>
          <a:lstStyle/>
          <a:p>
            <a:pPr marL="228600" indent="-228600">
              <a:spcBef>
                <a:spcPts val="1200"/>
              </a:spcBef>
              <a:defRPr/>
            </a:pPr>
            <a:r>
              <a:rPr lang="en-US" dirty="0" smtClean="0"/>
              <a:t> Remainder of day →</a:t>
            </a:r>
          </a:p>
          <a:p>
            <a:pPr marL="685800" lvl="2" indent="-285750">
              <a:spcBef>
                <a:spcPts val="1200"/>
              </a:spcBef>
              <a:defRPr/>
            </a:pPr>
            <a:r>
              <a:rPr lang="en-US" sz="2400" dirty="0" smtClean="0"/>
              <a:t>hands-on experience with hardware and software</a:t>
            </a:r>
          </a:p>
          <a:p>
            <a:pPr marL="685800" lvl="2" indent="-285750">
              <a:spcBef>
                <a:spcPts val="1200"/>
              </a:spcBef>
              <a:defRPr/>
            </a:pPr>
            <a:r>
              <a:rPr lang="en-US" sz="2400" dirty="0" smtClean="0"/>
              <a:t>batch lab experiment, </a:t>
            </a:r>
            <a:r>
              <a:rPr lang="en-US" sz="2400" i="1" dirty="0" smtClean="0"/>
              <a:t>real data!</a:t>
            </a:r>
          </a:p>
          <a:p>
            <a:pPr marL="228600" lvl="1" indent="-228600">
              <a:spcBef>
                <a:spcPts val="1200"/>
              </a:spcBef>
              <a:buFontTx/>
              <a:buNone/>
              <a:defRPr/>
            </a:pPr>
            <a:endParaRPr lang="en-US" sz="2800" dirty="0" smtClean="0"/>
          </a:p>
          <a:p>
            <a:pPr marL="228600" indent="-228600">
              <a:spcBef>
                <a:spcPts val="1200"/>
              </a:spcBef>
              <a:defRPr/>
            </a:pPr>
            <a:r>
              <a:rPr lang="en-US" dirty="0" smtClean="0"/>
              <a:t> Summary session → bring questions!</a:t>
            </a:r>
          </a:p>
          <a:p>
            <a:pPr marL="0" indent="0">
              <a:spcBef>
                <a:spcPts val="1200"/>
              </a:spcBef>
              <a:buFontTx/>
              <a:buNone/>
              <a:defRPr/>
            </a:pPr>
            <a:endParaRPr lang="en-US" dirty="0" smtClean="0"/>
          </a:p>
          <a:p>
            <a:pPr marL="0" indent="0">
              <a:spcBef>
                <a:spcPts val="1200"/>
              </a:spcBef>
              <a:buFontTx/>
              <a:buNone/>
              <a:defRPr/>
            </a:pPr>
            <a:endParaRPr lang="en-US" dirty="0" smtClean="0"/>
          </a:p>
          <a:p>
            <a:pPr marL="0" indent="0">
              <a:spcBef>
                <a:spcPts val="1200"/>
              </a:spcBef>
              <a:buFontTx/>
              <a:buNone/>
              <a:defRPr/>
            </a:pP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1026"/>
          <p:cNvSpPr>
            <a:spLocks noGrp="1" noChangeArrowheads="1"/>
          </p:cNvSpPr>
          <p:nvPr>
            <p:ph type="title"/>
          </p:nvPr>
        </p:nvSpPr>
        <p:spPr/>
        <p:txBody>
          <a:bodyPr/>
          <a:lstStyle/>
          <a:p>
            <a:r>
              <a:rPr lang="en-US" smtClean="0"/>
              <a:t>What is Light Scattering?</a:t>
            </a:r>
          </a:p>
        </p:txBody>
      </p:sp>
      <p:graphicFrame>
        <p:nvGraphicFramePr>
          <p:cNvPr id="3074" name="Object 1028"/>
          <p:cNvGraphicFramePr>
            <a:graphicFrameLocks noChangeAspect="1"/>
          </p:cNvGraphicFramePr>
          <p:nvPr/>
        </p:nvGraphicFramePr>
        <p:xfrm>
          <a:off x="6019800" y="1219200"/>
          <a:ext cx="2619375" cy="4676775"/>
        </p:xfrm>
        <a:graphic>
          <a:graphicData uri="http://schemas.openxmlformats.org/presentationml/2006/ole">
            <p:oleObj spid="_x0000_s3074" name="Drawing" r:id="rId4" imgW="2619332" imgH="4677465" progId="">
              <p:embed/>
            </p:oleObj>
          </a:graphicData>
        </a:graphic>
      </p:graphicFrame>
      <p:pic>
        <p:nvPicPr>
          <p:cNvPr id="3076" name="Picture 1029" descr="redroofs5"/>
          <p:cNvPicPr>
            <a:picLocks noChangeAspect="1" noChangeArrowheads="1"/>
          </p:cNvPicPr>
          <p:nvPr/>
        </p:nvPicPr>
        <p:blipFill>
          <a:blip r:embed="rId5" cstate="print"/>
          <a:srcRect/>
          <a:stretch>
            <a:fillRect/>
          </a:stretch>
        </p:blipFill>
        <p:spPr bwMode="auto">
          <a:xfrm>
            <a:off x="381000" y="2209800"/>
            <a:ext cx="5562600" cy="3195638"/>
          </a:xfrm>
          <a:prstGeom prst="rect">
            <a:avLst/>
          </a:prstGeom>
          <a:noFill/>
          <a:ln w="9525">
            <a:noFill/>
            <a:miter lim="800000"/>
            <a:headEnd/>
            <a:tailEnd/>
          </a:ln>
        </p:spPr>
      </p:pic>
      <p:sp>
        <p:nvSpPr>
          <p:cNvPr id="3077" name="Text Box 1030"/>
          <p:cNvSpPr txBox="1">
            <a:spLocks noChangeArrowheads="1"/>
          </p:cNvSpPr>
          <p:nvPr/>
        </p:nvSpPr>
        <p:spPr bwMode="auto">
          <a:xfrm>
            <a:off x="325438" y="1219200"/>
            <a:ext cx="1579562" cy="457200"/>
          </a:xfrm>
          <a:prstGeom prst="rect">
            <a:avLst/>
          </a:prstGeom>
          <a:noFill/>
          <a:ln w="25400">
            <a:noFill/>
            <a:miter lim="800000"/>
            <a:headEnd type="none" w="sm" len="sm"/>
            <a:tailEnd type="none" w="sm" len="sm"/>
          </a:ln>
        </p:spPr>
        <p:txBody>
          <a:bodyPr wrap="none">
            <a:spAutoFit/>
          </a:bodyPr>
          <a:lstStyle/>
          <a:p>
            <a:pPr algn="ctr" eaLnBrk="0" hangingPunct="0"/>
            <a:r>
              <a:rPr lang="en-US">
                <a:latin typeface="Calibri" pitchFamily="34" charset="0"/>
              </a:rPr>
              <a:t>In nature…</a:t>
            </a:r>
          </a:p>
        </p:txBody>
      </p:sp>
      <p:sp>
        <p:nvSpPr>
          <p:cNvPr id="3078" name="Text Box 1031"/>
          <p:cNvSpPr txBox="1">
            <a:spLocks noChangeArrowheads="1"/>
          </p:cNvSpPr>
          <p:nvPr/>
        </p:nvSpPr>
        <p:spPr bwMode="auto">
          <a:xfrm>
            <a:off x="300038" y="5486400"/>
            <a:ext cx="2595562" cy="457200"/>
          </a:xfrm>
          <a:prstGeom prst="rect">
            <a:avLst/>
          </a:prstGeom>
          <a:noFill/>
          <a:ln w="25400">
            <a:noFill/>
            <a:miter lim="800000"/>
            <a:headEnd type="none" w="sm" len="sm"/>
            <a:tailEnd type="none" w="sm" len="sm"/>
          </a:ln>
        </p:spPr>
        <p:txBody>
          <a:bodyPr wrap="none">
            <a:spAutoFit/>
          </a:bodyPr>
          <a:lstStyle/>
          <a:p>
            <a:pPr algn="ctr" eaLnBrk="0" hangingPunct="0"/>
            <a:r>
              <a:rPr lang="en-US">
                <a:latin typeface="Calibri" pitchFamily="34" charset="0"/>
              </a:rPr>
              <a:t>blue sky and clouds</a:t>
            </a:r>
          </a:p>
        </p:txBody>
      </p:sp>
      <p:sp>
        <p:nvSpPr>
          <p:cNvPr id="3079" name="Text Box 1032"/>
          <p:cNvSpPr txBox="1">
            <a:spLocks noChangeArrowheads="1"/>
          </p:cNvSpPr>
          <p:nvPr/>
        </p:nvSpPr>
        <p:spPr bwMode="auto">
          <a:xfrm>
            <a:off x="4343400" y="1143000"/>
            <a:ext cx="1611313" cy="461963"/>
          </a:xfrm>
          <a:prstGeom prst="rect">
            <a:avLst/>
          </a:prstGeom>
          <a:noFill/>
          <a:ln w="25400">
            <a:noFill/>
            <a:miter lim="800000"/>
            <a:headEnd type="none" w="sm" len="sm"/>
            <a:tailEnd type="none" w="sm" len="sm"/>
          </a:ln>
        </p:spPr>
        <p:txBody>
          <a:bodyPr wrap="none">
            <a:spAutoFit/>
          </a:bodyPr>
          <a:lstStyle/>
          <a:p>
            <a:pPr algn="ctr" eaLnBrk="0" hangingPunct="0"/>
            <a:r>
              <a:rPr lang="en-US">
                <a:latin typeface="Calibri" pitchFamily="34" charset="0"/>
              </a:rPr>
              <a:t>red sunsets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2"/>
          <p:cNvSpPr>
            <a:spLocks noGrp="1" noChangeArrowheads="1"/>
          </p:cNvSpPr>
          <p:nvPr>
            <p:ph type="title"/>
          </p:nvPr>
        </p:nvSpPr>
        <p:spPr/>
        <p:txBody>
          <a:bodyPr/>
          <a:lstStyle/>
          <a:p>
            <a:r>
              <a:rPr lang="en-US" smtClean="0"/>
              <a:t>What is Light Scattering?</a:t>
            </a:r>
          </a:p>
        </p:txBody>
      </p:sp>
      <p:pic>
        <p:nvPicPr>
          <p:cNvPr id="88066" name="Picture 4" descr="labscat4"/>
          <p:cNvPicPr>
            <a:picLocks noChangeAspect="1" noChangeArrowheads="1"/>
          </p:cNvPicPr>
          <p:nvPr/>
        </p:nvPicPr>
        <p:blipFill>
          <a:blip r:embed="rId3" cstate="print"/>
          <a:srcRect/>
          <a:stretch>
            <a:fillRect/>
          </a:stretch>
        </p:blipFill>
        <p:spPr bwMode="auto">
          <a:xfrm>
            <a:off x="1204913" y="1209675"/>
            <a:ext cx="6734175" cy="4438650"/>
          </a:xfrm>
          <a:prstGeom prst="rect">
            <a:avLst/>
          </a:prstGeom>
          <a:noFill/>
          <a:ln w="9525">
            <a:noFill/>
            <a:miter lim="800000"/>
            <a:headEnd/>
            <a:tailEnd/>
          </a:ln>
        </p:spPr>
      </p:pic>
      <p:sp>
        <p:nvSpPr>
          <p:cNvPr id="88067" name="Text Box 5"/>
          <p:cNvSpPr txBox="1">
            <a:spLocks noChangeArrowheads="1"/>
          </p:cNvSpPr>
          <p:nvPr/>
        </p:nvSpPr>
        <p:spPr bwMode="auto">
          <a:xfrm>
            <a:off x="1371600" y="1447800"/>
            <a:ext cx="1573213" cy="461963"/>
          </a:xfrm>
          <a:prstGeom prst="rect">
            <a:avLst/>
          </a:prstGeom>
          <a:noFill/>
          <a:ln w="25400">
            <a:noFill/>
            <a:miter lim="800000"/>
            <a:headEnd type="none" w="sm" len="sm"/>
            <a:tailEnd type="none" w="sm" len="sm"/>
          </a:ln>
        </p:spPr>
        <p:txBody>
          <a:bodyPr wrap="none">
            <a:spAutoFit/>
          </a:bodyPr>
          <a:lstStyle/>
          <a:p>
            <a:pPr algn="ctr" eaLnBrk="0" hangingPunct="0"/>
            <a:r>
              <a:rPr lang="en-US">
                <a:latin typeface="Calibri" pitchFamily="34" charset="0"/>
              </a:rPr>
              <a:t>In the lab…</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3"/>
          <p:cNvSpPr>
            <a:spLocks noGrp="1" noChangeArrowheads="1"/>
          </p:cNvSpPr>
          <p:nvPr>
            <p:ph idx="1"/>
          </p:nvPr>
        </p:nvSpPr>
        <p:spPr>
          <a:xfrm>
            <a:off x="1447800" y="2667000"/>
            <a:ext cx="6248400" cy="2590800"/>
          </a:xfrm>
        </p:spPr>
        <p:txBody>
          <a:bodyPr/>
          <a:lstStyle/>
          <a:p>
            <a:pPr>
              <a:spcBef>
                <a:spcPct val="0"/>
              </a:spcBef>
            </a:pPr>
            <a:r>
              <a:rPr lang="en-US" sz="2800" smtClean="0"/>
              <a:t> Molar mass, </a:t>
            </a:r>
            <a:r>
              <a:rPr lang="en-US" sz="2800" i="1" smtClean="0"/>
              <a:t>M</a:t>
            </a:r>
          </a:p>
          <a:p>
            <a:pPr>
              <a:spcBef>
                <a:spcPct val="0"/>
              </a:spcBef>
            </a:pPr>
            <a:r>
              <a:rPr lang="en-US" sz="2800" i="1" smtClean="0"/>
              <a:t> </a:t>
            </a:r>
            <a:r>
              <a:rPr lang="en-US" sz="2800" smtClean="0"/>
              <a:t>Size, </a:t>
            </a:r>
            <a:r>
              <a:rPr lang="en-US" sz="2800" i="1" smtClean="0"/>
              <a:t>r</a:t>
            </a:r>
            <a:r>
              <a:rPr lang="en-US" sz="2800" i="1" baseline="-25000" smtClean="0"/>
              <a:t>g</a:t>
            </a:r>
            <a:endParaRPr lang="en-US" sz="2800" i="1" smtClean="0"/>
          </a:p>
          <a:p>
            <a:pPr>
              <a:spcBef>
                <a:spcPct val="0"/>
              </a:spcBef>
            </a:pPr>
            <a:r>
              <a:rPr lang="en-US" sz="2800" i="1" smtClean="0"/>
              <a:t> </a:t>
            </a:r>
            <a:r>
              <a:rPr lang="en-US" sz="2800" smtClean="0"/>
              <a:t>Second virial coefficient, </a:t>
            </a:r>
            <a:r>
              <a:rPr lang="en-US" sz="2800" i="1" smtClean="0"/>
              <a:t>A</a:t>
            </a:r>
            <a:r>
              <a:rPr lang="en-US" sz="2800" baseline="-25000" smtClean="0"/>
              <a:t>2</a:t>
            </a:r>
            <a:endParaRPr lang="en-US" sz="2800" smtClean="0"/>
          </a:p>
          <a:p>
            <a:pPr>
              <a:spcBef>
                <a:spcPct val="0"/>
              </a:spcBef>
            </a:pPr>
            <a:r>
              <a:rPr lang="en-US" sz="2800" smtClean="0"/>
              <a:t> Translational diffusion coefficient, </a:t>
            </a:r>
            <a:r>
              <a:rPr lang="en-US" sz="2800" i="1" smtClean="0"/>
              <a:t>D</a:t>
            </a:r>
            <a:r>
              <a:rPr lang="en-US" sz="2800" i="1" baseline="-25000" smtClean="0"/>
              <a:t>t</a:t>
            </a:r>
            <a:r>
              <a:rPr lang="en-US" sz="2800" smtClean="0"/>
              <a:t> </a:t>
            </a:r>
          </a:p>
          <a:p>
            <a:pPr lvl="1">
              <a:spcBef>
                <a:spcPct val="0"/>
              </a:spcBef>
              <a:buFontTx/>
              <a:buNone/>
            </a:pPr>
            <a:r>
              <a:rPr lang="en-US" sz="2800" smtClean="0"/>
              <a:t>  - Can be used to calculate hydrodynamic radius </a:t>
            </a:r>
            <a:r>
              <a:rPr lang="en-US" sz="2800" i="1" smtClean="0"/>
              <a:t>R</a:t>
            </a:r>
            <a:r>
              <a:rPr lang="en-US" sz="2800" i="1" baseline="-25000" smtClean="0"/>
              <a:t>h</a:t>
            </a:r>
            <a:endParaRPr lang="en-US" sz="2800" smtClean="0"/>
          </a:p>
          <a:p>
            <a:pPr algn="ctr">
              <a:buFontTx/>
              <a:buNone/>
            </a:pPr>
            <a:endParaRPr lang="en-US" sz="2800" smtClean="0"/>
          </a:p>
        </p:txBody>
      </p:sp>
      <p:sp>
        <p:nvSpPr>
          <p:cNvPr id="90114" name="Rectangle 2"/>
          <p:cNvSpPr>
            <a:spLocks noGrp="1" noChangeArrowheads="1"/>
          </p:cNvSpPr>
          <p:nvPr>
            <p:ph type="title"/>
          </p:nvPr>
        </p:nvSpPr>
        <p:spPr/>
        <p:txBody>
          <a:bodyPr/>
          <a:lstStyle/>
          <a:p>
            <a:r>
              <a:rPr smtClean="0"/>
              <a:t>What can Light Scattering Measure?</a:t>
            </a:r>
          </a:p>
        </p:txBody>
      </p:sp>
      <p:sp>
        <p:nvSpPr>
          <p:cNvPr id="90115" name="Text Box 5"/>
          <p:cNvSpPr txBox="1">
            <a:spLocks noChangeArrowheads="1"/>
          </p:cNvSpPr>
          <p:nvPr/>
        </p:nvSpPr>
        <p:spPr bwMode="auto">
          <a:xfrm>
            <a:off x="525463" y="1600200"/>
            <a:ext cx="8093075" cy="523875"/>
          </a:xfrm>
          <a:prstGeom prst="rect">
            <a:avLst/>
          </a:prstGeom>
          <a:noFill/>
          <a:ln w="25400">
            <a:noFill/>
            <a:miter lim="800000"/>
            <a:headEnd type="none" w="sm" len="sm"/>
            <a:tailEnd type="none" w="sm" len="sm"/>
          </a:ln>
        </p:spPr>
        <p:txBody>
          <a:bodyPr wrap="none">
            <a:spAutoFit/>
          </a:bodyPr>
          <a:lstStyle/>
          <a:p>
            <a:pPr eaLnBrk="0" hangingPunct="0"/>
            <a:r>
              <a:rPr lang="en-US" sz="2800">
                <a:latin typeface="Calibri" pitchFamily="34" charset="0"/>
              </a:rPr>
              <a:t>For a solute </a:t>
            </a:r>
            <a:r>
              <a:rPr lang="en-US" sz="2800" i="1">
                <a:latin typeface="Calibri" pitchFamily="34" charset="0"/>
              </a:rPr>
              <a:t>in solution</a:t>
            </a:r>
            <a:r>
              <a:rPr lang="en-US" sz="2800">
                <a:latin typeface="Calibri" pitchFamily="34" charset="0"/>
              </a:rPr>
              <a:t>, light scattering can determine: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2"/>
          <p:cNvSpPr>
            <a:spLocks noGrp="1" noChangeArrowheads="1"/>
          </p:cNvSpPr>
          <p:nvPr>
            <p:ph type="title"/>
          </p:nvPr>
        </p:nvSpPr>
        <p:spPr/>
        <p:txBody>
          <a:bodyPr/>
          <a:lstStyle/>
          <a:p>
            <a:r>
              <a:rPr lang="en-US" smtClean="0"/>
              <a:t>Light and its Properties</a:t>
            </a:r>
          </a:p>
        </p:txBody>
      </p:sp>
      <p:sp>
        <p:nvSpPr>
          <p:cNvPr id="4101" name="Text Box 4"/>
          <p:cNvSpPr txBox="1">
            <a:spLocks noChangeArrowheads="1"/>
          </p:cNvSpPr>
          <p:nvPr/>
        </p:nvSpPr>
        <p:spPr bwMode="auto">
          <a:xfrm>
            <a:off x="838200" y="1524000"/>
            <a:ext cx="7307263" cy="457200"/>
          </a:xfrm>
          <a:prstGeom prst="rect">
            <a:avLst/>
          </a:prstGeom>
          <a:noFill/>
          <a:ln w="25400">
            <a:noFill/>
            <a:miter lim="800000"/>
            <a:headEnd type="none" w="sm" len="sm"/>
            <a:tailEnd type="none" w="sm" len="sm"/>
          </a:ln>
        </p:spPr>
        <p:txBody>
          <a:bodyPr wrap="none">
            <a:spAutoFit/>
          </a:bodyPr>
          <a:lstStyle/>
          <a:p>
            <a:pPr algn="ctr" eaLnBrk="0" hangingPunct="0"/>
            <a:r>
              <a:rPr lang="en-US">
                <a:latin typeface="Calibri" pitchFamily="34" charset="0"/>
              </a:rPr>
              <a:t>Light is an oscillating wave of electric and magnetic fields</a:t>
            </a:r>
          </a:p>
        </p:txBody>
      </p:sp>
      <p:sp>
        <p:nvSpPr>
          <p:cNvPr id="4102" name="Text Box 5"/>
          <p:cNvSpPr txBox="1">
            <a:spLocks noChangeArrowheads="1"/>
          </p:cNvSpPr>
          <p:nvPr/>
        </p:nvSpPr>
        <p:spPr bwMode="auto">
          <a:xfrm>
            <a:off x="838200" y="5045075"/>
            <a:ext cx="3416300" cy="830263"/>
          </a:xfrm>
          <a:prstGeom prst="rect">
            <a:avLst/>
          </a:prstGeom>
          <a:noFill/>
          <a:ln w="25400">
            <a:noFill/>
            <a:miter lim="800000"/>
            <a:headEnd type="none" w="sm" len="sm"/>
            <a:tailEnd type="none" w="sm" len="sm"/>
          </a:ln>
        </p:spPr>
        <p:txBody>
          <a:bodyPr wrap="none">
            <a:spAutoFit/>
          </a:bodyPr>
          <a:lstStyle/>
          <a:p>
            <a:pPr eaLnBrk="0" hangingPunct="0">
              <a:buFontTx/>
              <a:buChar char="•"/>
            </a:pPr>
            <a:r>
              <a:rPr lang="en-US">
                <a:latin typeface="Calibri" pitchFamily="34" charset="0"/>
              </a:rPr>
              <a:t> Polarization:  direction</a:t>
            </a:r>
          </a:p>
          <a:p>
            <a:pPr eaLnBrk="0" hangingPunct="0"/>
            <a:r>
              <a:rPr lang="en-US">
                <a:latin typeface="Calibri" pitchFamily="34" charset="0"/>
              </a:rPr>
              <a:t>of electric field oscillation</a:t>
            </a:r>
          </a:p>
        </p:txBody>
      </p:sp>
      <p:sp>
        <p:nvSpPr>
          <p:cNvPr id="4103"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ctr" eaLnBrk="0" hangingPunct="0"/>
            <a:endParaRPr lang="en-US"/>
          </a:p>
        </p:txBody>
      </p:sp>
      <p:graphicFrame>
        <p:nvGraphicFramePr>
          <p:cNvPr id="4099" name="Object 3"/>
          <p:cNvGraphicFramePr>
            <a:graphicFrameLocks noChangeAspect="1"/>
          </p:cNvGraphicFramePr>
          <p:nvPr/>
        </p:nvGraphicFramePr>
        <p:xfrm>
          <a:off x="6781800" y="4984750"/>
          <a:ext cx="1009650" cy="552450"/>
        </p:xfrm>
        <a:graphic>
          <a:graphicData uri="http://schemas.openxmlformats.org/presentationml/2006/ole">
            <p:oleObj spid="_x0000_s4099" name="Equation" r:id="rId4" imgW="508000" imgH="279400" progId="Equation.3">
              <p:embed/>
            </p:oleObj>
          </a:graphicData>
        </a:graphic>
      </p:graphicFrame>
      <p:sp>
        <p:nvSpPr>
          <p:cNvPr id="4104" name="TextBox 10"/>
          <p:cNvSpPr txBox="1">
            <a:spLocks noChangeArrowheads="1"/>
          </p:cNvSpPr>
          <p:nvPr/>
        </p:nvSpPr>
        <p:spPr bwMode="auto">
          <a:xfrm>
            <a:off x="5232400" y="5029200"/>
            <a:ext cx="1581150" cy="461963"/>
          </a:xfrm>
          <a:prstGeom prst="rect">
            <a:avLst/>
          </a:prstGeom>
          <a:noFill/>
          <a:ln w="9525">
            <a:noFill/>
            <a:miter lim="800000"/>
            <a:headEnd/>
            <a:tailEnd/>
          </a:ln>
        </p:spPr>
        <p:txBody>
          <a:bodyPr wrap="none">
            <a:spAutoFit/>
          </a:bodyPr>
          <a:lstStyle/>
          <a:p>
            <a:pPr marL="228600" indent="-228600" algn="ctr" eaLnBrk="0" hangingPunct="0">
              <a:buFont typeface="Arial" charset="0"/>
              <a:buChar char="•"/>
            </a:pPr>
            <a:r>
              <a:rPr lang="en-US">
                <a:latin typeface="Calibri" pitchFamily="34" charset="0"/>
              </a:rPr>
              <a:t>Intensity:</a:t>
            </a:r>
          </a:p>
        </p:txBody>
      </p:sp>
      <p:grpSp>
        <p:nvGrpSpPr>
          <p:cNvPr id="4105" name="Group 28"/>
          <p:cNvGrpSpPr>
            <a:grpSpLocks/>
          </p:cNvGrpSpPr>
          <p:nvPr/>
        </p:nvGrpSpPr>
        <p:grpSpPr bwMode="auto">
          <a:xfrm>
            <a:off x="1671638" y="2166938"/>
            <a:ext cx="5775325" cy="2498725"/>
            <a:chOff x="2209800" y="1311275"/>
            <a:chExt cx="4203700" cy="1584742"/>
          </a:xfrm>
        </p:grpSpPr>
        <p:grpSp>
          <p:nvGrpSpPr>
            <p:cNvPr id="4106" name="Group 27"/>
            <p:cNvGrpSpPr>
              <a:grpSpLocks/>
            </p:cNvGrpSpPr>
            <p:nvPr/>
          </p:nvGrpSpPr>
          <p:grpSpPr bwMode="auto">
            <a:xfrm>
              <a:off x="2209800" y="1311275"/>
              <a:ext cx="4203700" cy="1555750"/>
              <a:chOff x="2209800" y="1311275"/>
              <a:chExt cx="4203700" cy="1555750"/>
            </a:xfrm>
          </p:grpSpPr>
          <p:sp>
            <p:nvSpPr>
              <p:cNvPr id="4108" name="Rectangle 26"/>
              <p:cNvSpPr>
                <a:spLocks noChangeArrowheads="1"/>
              </p:cNvSpPr>
              <p:nvPr/>
            </p:nvSpPr>
            <p:spPr bwMode="auto">
              <a:xfrm>
                <a:off x="2209800" y="1311275"/>
                <a:ext cx="4203700" cy="1555750"/>
              </a:xfrm>
              <a:prstGeom prst="rect">
                <a:avLst/>
              </a:prstGeom>
              <a:solidFill>
                <a:schemeClr val="accent1"/>
              </a:solidFill>
              <a:ln w="9525" algn="ctr">
                <a:solidFill>
                  <a:schemeClr val="tx1"/>
                </a:solidFill>
                <a:round/>
                <a:headEnd/>
                <a:tailEnd/>
              </a:ln>
            </p:spPr>
            <p:txBody>
              <a:bodyPr wrap="none" anchor="ctr">
                <a:spAutoFit/>
              </a:bodyPr>
              <a:lstStyle/>
              <a:p>
                <a:pPr algn="r" eaLnBrk="0" hangingPunct="0"/>
                <a:endParaRPr lang="en-US"/>
              </a:p>
            </p:txBody>
          </p:sp>
          <p:pic>
            <p:nvPicPr>
              <p:cNvPr id="4109" name="Picture 11" descr="wave diagram"/>
              <p:cNvPicPr>
                <a:picLocks noChangeAspect="1" noChangeArrowheads="1"/>
              </p:cNvPicPr>
              <p:nvPr/>
            </p:nvPicPr>
            <p:blipFill>
              <a:blip r:embed="rId5" cstate="print"/>
              <a:srcRect/>
              <a:stretch>
                <a:fillRect/>
              </a:stretch>
            </p:blipFill>
            <p:spPr bwMode="auto">
              <a:xfrm>
                <a:off x="2835275" y="1325563"/>
                <a:ext cx="2895600" cy="1536700"/>
              </a:xfrm>
              <a:prstGeom prst="rect">
                <a:avLst/>
              </a:prstGeom>
              <a:noFill/>
              <a:ln w="9525">
                <a:noFill/>
                <a:miter lim="800000"/>
                <a:headEnd/>
                <a:tailEnd/>
              </a:ln>
            </p:spPr>
          </p:pic>
          <p:sp>
            <p:nvSpPr>
              <p:cNvPr id="15" name="Text Box 13"/>
              <p:cNvSpPr txBox="1">
                <a:spLocks noChangeArrowheads="1"/>
              </p:cNvSpPr>
              <p:nvPr/>
            </p:nvSpPr>
            <p:spPr bwMode="auto">
              <a:xfrm>
                <a:off x="2906565" y="1338459"/>
                <a:ext cx="283097" cy="338293"/>
              </a:xfrm>
              <a:prstGeom prst="rect">
                <a:avLst/>
              </a:prstGeom>
              <a:noFill/>
              <a:ln w="9525">
                <a:noFill/>
                <a:miter lim="800000"/>
                <a:headEnd/>
                <a:tailEnd/>
              </a:ln>
            </p:spPr>
            <p:txBody>
              <a:bodyPr wrap="none" anchor="ctr">
                <a:spAutoFit/>
              </a:bodyPr>
              <a:lstStyle/>
              <a:p>
                <a:pPr algn="ctr" eaLnBrk="0" hangingPunct="0">
                  <a:defRPr/>
                </a:pPr>
                <a:r>
                  <a:rPr lang="en-US" sz="1600" b="1" dirty="0">
                    <a:latin typeface="+mj-lt"/>
                    <a:cs typeface="+mn-cs"/>
                  </a:rPr>
                  <a:t>Z</a:t>
                </a:r>
              </a:p>
            </p:txBody>
          </p:sp>
          <p:sp>
            <p:nvSpPr>
              <p:cNvPr id="16" name="Text Box 14"/>
              <p:cNvSpPr txBox="1">
                <a:spLocks noChangeArrowheads="1"/>
              </p:cNvSpPr>
              <p:nvPr/>
            </p:nvSpPr>
            <p:spPr bwMode="auto">
              <a:xfrm>
                <a:off x="2656977" y="1992895"/>
                <a:ext cx="292341" cy="337287"/>
              </a:xfrm>
              <a:prstGeom prst="rect">
                <a:avLst/>
              </a:prstGeom>
              <a:noFill/>
              <a:ln w="9525">
                <a:noFill/>
                <a:miter lim="800000"/>
                <a:headEnd/>
                <a:tailEnd/>
              </a:ln>
            </p:spPr>
            <p:txBody>
              <a:bodyPr wrap="none" anchor="ctr">
                <a:spAutoFit/>
              </a:bodyPr>
              <a:lstStyle/>
              <a:p>
                <a:pPr algn="ctr" eaLnBrk="0" hangingPunct="0">
                  <a:defRPr/>
                </a:pPr>
                <a:r>
                  <a:rPr lang="en-US" sz="1600" b="1" dirty="0">
                    <a:latin typeface="+mj-lt"/>
                    <a:cs typeface="+mn-cs"/>
                  </a:rPr>
                  <a:t>Y</a:t>
                </a:r>
              </a:p>
            </p:txBody>
          </p:sp>
          <p:sp>
            <p:nvSpPr>
              <p:cNvPr id="17" name="Text Box 15"/>
              <p:cNvSpPr txBox="1">
                <a:spLocks noChangeArrowheads="1"/>
              </p:cNvSpPr>
              <p:nvPr/>
            </p:nvSpPr>
            <p:spPr bwMode="auto">
              <a:xfrm>
                <a:off x="3818253" y="1567008"/>
                <a:ext cx="284252" cy="338293"/>
              </a:xfrm>
              <a:prstGeom prst="rect">
                <a:avLst/>
              </a:prstGeom>
              <a:noFill/>
              <a:ln w="9525">
                <a:noFill/>
                <a:miter lim="800000"/>
                <a:headEnd/>
                <a:tailEnd/>
              </a:ln>
            </p:spPr>
            <p:txBody>
              <a:bodyPr wrap="none" anchor="ctr">
                <a:spAutoFit/>
              </a:bodyPr>
              <a:lstStyle/>
              <a:p>
                <a:pPr algn="ctr" eaLnBrk="0" hangingPunct="0">
                  <a:defRPr/>
                </a:pPr>
                <a:r>
                  <a:rPr lang="en-US" sz="1600" b="1" dirty="0">
                    <a:latin typeface="+mj-lt"/>
                    <a:cs typeface="+mn-cs"/>
                  </a:rPr>
                  <a:t>E</a:t>
                </a:r>
              </a:p>
            </p:txBody>
          </p:sp>
          <p:sp>
            <p:nvSpPr>
              <p:cNvPr id="18" name="Text Box 16"/>
              <p:cNvSpPr txBox="1">
                <a:spLocks noChangeArrowheads="1"/>
              </p:cNvSpPr>
              <p:nvPr/>
            </p:nvSpPr>
            <p:spPr bwMode="auto">
              <a:xfrm>
                <a:off x="3285568" y="2449993"/>
                <a:ext cx="315451" cy="338293"/>
              </a:xfrm>
              <a:prstGeom prst="rect">
                <a:avLst/>
              </a:prstGeom>
              <a:noFill/>
              <a:ln w="9525">
                <a:noFill/>
                <a:miter lim="800000"/>
                <a:headEnd/>
                <a:tailEnd/>
              </a:ln>
            </p:spPr>
            <p:txBody>
              <a:bodyPr wrap="none" anchor="ctr">
                <a:spAutoFit/>
              </a:bodyPr>
              <a:lstStyle/>
              <a:p>
                <a:pPr algn="ctr" eaLnBrk="0" hangingPunct="0">
                  <a:defRPr/>
                </a:pPr>
                <a:r>
                  <a:rPr lang="en-US" sz="1600" b="1" dirty="0">
                    <a:latin typeface="+mj-lt"/>
                    <a:cs typeface="+mn-cs"/>
                  </a:rPr>
                  <a:t>H</a:t>
                </a:r>
              </a:p>
            </p:txBody>
          </p:sp>
        </p:grpSp>
        <p:sp>
          <p:nvSpPr>
            <p:cNvPr id="12" name="Text Box 12"/>
            <p:cNvSpPr txBox="1">
              <a:spLocks noChangeArrowheads="1"/>
            </p:cNvSpPr>
            <p:nvPr/>
          </p:nvSpPr>
          <p:spPr bwMode="auto">
            <a:xfrm>
              <a:off x="5883126" y="2557724"/>
              <a:ext cx="298118" cy="338293"/>
            </a:xfrm>
            <a:prstGeom prst="rect">
              <a:avLst/>
            </a:prstGeom>
            <a:noFill/>
            <a:ln w="9525">
              <a:noFill/>
              <a:miter lim="800000"/>
              <a:headEnd/>
              <a:tailEnd/>
            </a:ln>
          </p:spPr>
          <p:txBody>
            <a:bodyPr wrap="none" anchor="ctr">
              <a:spAutoFit/>
            </a:bodyPr>
            <a:lstStyle/>
            <a:p>
              <a:pPr algn="ctr" eaLnBrk="0" hangingPunct="0">
                <a:defRPr/>
              </a:pPr>
              <a:r>
                <a:rPr lang="en-US" sz="1600" b="1" dirty="0">
                  <a:latin typeface="+mj-lt"/>
                  <a:cs typeface="+mn-cs"/>
                </a:rPr>
                <a:t>X</a:t>
              </a: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2"/>
          <p:cNvSpPr>
            <a:spLocks noChangeArrowheads="1"/>
          </p:cNvSpPr>
          <p:nvPr/>
        </p:nvSpPr>
        <p:spPr bwMode="auto">
          <a:xfrm>
            <a:off x="1905000" y="3352800"/>
            <a:ext cx="5715000" cy="2819400"/>
          </a:xfrm>
          <a:prstGeom prst="rect">
            <a:avLst/>
          </a:prstGeom>
          <a:noFill/>
          <a:ln w="25400">
            <a:noFill/>
            <a:miter lim="800000"/>
            <a:headEnd type="none" w="sm" len="sm"/>
            <a:tailEnd type="none" w="sm" len="sm"/>
          </a:ln>
        </p:spPr>
        <p:txBody>
          <a:bodyPr wrap="none" anchor="ctr"/>
          <a:lstStyle/>
          <a:p>
            <a:pPr algn="ctr" eaLnBrk="0" hangingPunct="0"/>
            <a:endParaRPr lang="en-US">
              <a:latin typeface="Calibri" pitchFamily="34" charset="0"/>
            </a:endParaRPr>
          </a:p>
        </p:txBody>
      </p:sp>
      <p:pic>
        <p:nvPicPr>
          <p:cNvPr id="94210" name="Picture 6" descr="oscillating dipole"/>
          <p:cNvPicPr>
            <a:picLocks noGrp="1" noChangeAspect="1" noChangeArrowheads="1" noCrop="1"/>
          </p:cNvPicPr>
          <p:nvPr>
            <p:ph idx="1"/>
          </p:nvPr>
        </p:nvPicPr>
        <p:blipFill>
          <a:blip r:embed="rId3" cstate="print"/>
          <a:srcRect/>
          <a:stretch>
            <a:fillRect/>
          </a:stretch>
        </p:blipFill>
        <p:spPr>
          <a:xfrm>
            <a:off x="1371600" y="1752600"/>
            <a:ext cx="6248400" cy="1801813"/>
          </a:xfrm>
        </p:spPr>
      </p:pic>
      <p:sp>
        <p:nvSpPr>
          <p:cNvPr id="94211" name="Rectangle 2"/>
          <p:cNvSpPr>
            <a:spLocks noGrp="1" noChangeArrowheads="1"/>
          </p:cNvSpPr>
          <p:nvPr>
            <p:ph type="title"/>
          </p:nvPr>
        </p:nvSpPr>
        <p:spPr/>
        <p:txBody>
          <a:bodyPr/>
          <a:lstStyle/>
          <a:p>
            <a:r>
              <a:rPr smtClean="0"/>
              <a:t>How does Light Scatter?</a:t>
            </a:r>
          </a:p>
        </p:txBody>
      </p:sp>
      <p:sp>
        <p:nvSpPr>
          <p:cNvPr id="94212" name="Text Box 4"/>
          <p:cNvSpPr txBox="1">
            <a:spLocks noChangeArrowheads="1"/>
          </p:cNvSpPr>
          <p:nvPr/>
        </p:nvSpPr>
        <p:spPr bwMode="auto">
          <a:xfrm>
            <a:off x="833438" y="1295400"/>
            <a:ext cx="7931150" cy="461963"/>
          </a:xfrm>
          <a:prstGeom prst="rect">
            <a:avLst/>
          </a:prstGeom>
          <a:noFill/>
          <a:ln w="25400">
            <a:noFill/>
            <a:miter lim="800000"/>
            <a:headEnd type="none" w="sm" len="sm"/>
            <a:tailEnd type="none" w="sm" len="sm"/>
          </a:ln>
        </p:spPr>
        <p:txBody>
          <a:bodyPr wrap="none">
            <a:spAutoFit/>
          </a:bodyPr>
          <a:lstStyle/>
          <a:p>
            <a:pPr algn="ctr" eaLnBrk="0" hangingPunct="0"/>
            <a:r>
              <a:rPr lang="en-US">
                <a:latin typeface="Calibri" pitchFamily="34" charset="0"/>
              </a:rPr>
              <a:t>When light interacts with matter, it causes charges to polarize.</a:t>
            </a:r>
          </a:p>
        </p:txBody>
      </p:sp>
      <p:grpSp>
        <p:nvGrpSpPr>
          <p:cNvPr id="2" name="Group 4"/>
          <p:cNvGrpSpPr>
            <a:grpSpLocks/>
          </p:cNvGrpSpPr>
          <p:nvPr/>
        </p:nvGrpSpPr>
        <p:grpSpPr bwMode="auto">
          <a:xfrm>
            <a:off x="1600200" y="3276600"/>
            <a:ext cx="6019800" cy="3006725"/>
            <a:chOff x="1008" y="2016"/>
            <a:chExt cx="3792" cy="1962"/>
          </a:xfrm>
        </p:grpSpPr>
        <p:pic>
          <p:nvPicPr>
            <p:cNvPr id="94214" name="Picture 10" descr="polar5"/>
            <p:cNvPicPr>
              <a:picLocks noChangeAspect="1" noChangeArrowheads="1"/>
            </p:cNvPicPr>
            <p:nvPr/>
          </p:nvPicPr>
          <p:blipFill>
            <a:blip r:embed="rId4" cstate="print"/>
            <a:srcRect/>
            <a:stretch>
              <a:fillRect/>
            </a:stretch>
          </p:blipFill>
          <p:spPr bwMode="auto">
            <a:xfrm>
              <a:off x="3411" y="2016"/>
              <a:ext cx="1389" cy="1872"/>
            </a:xfrm>
            <a:prstGeom prst="rect">
              <a:avLst/>
            </a:prstGeom>
            <a:noFill/>
            <a:ln w="9525">
              <a:noFill/>
              <a:miter lim="800000"/>
              <a:headEnd/>
              <a:tailEnd/>
            </a:ln>
          </p:spPr>
        </p:pic>
        <p:sp>
          <p:nvSpPr>
            <p:cNvPr id="94215" name="Text Box 11"/>
            <p:cNvSpPr txBox="1">
              <a:spLocks noChangeArrowheads="1"/>
            </p:cNvSpPr>
            <p:nvPr/>
          </p:nvSpPr>
          <p:spPr bwMode="auto">
            <a:xfrm>
              <a:off x="1008" y="2352"/>
              <a:ext cx="3312" cy="1626"/>
            </a:xfrm>
            <a:prstGeom prst="rect">
              <a:avLst/>
            </a:prstGeom>
            <a:noFill/>
            <a:ln w="25400">
              <a:noFill/>
              <a:miter lim="800000"/>
              <a:headEnd type="none" w="sm" len="sm"/>
              <a:tailEnd type="none" w="sm" len="sm"/>
            </a:ln>
          </p:spPr>
          <p:txBody>
            <a:bodyPr>
              <a:spAutoFit/>
            </a:bodyPr>
            <a:lstStyle/>
            <a:p>
              <a:pPr eaLnBrk="0" hangingPunct="0"/>
              <a:r>
                <a:rPr lang="en-US">
                  <a:latin typeface="Calibri" pitchFamily="34" charset="0"/>
                </a:rPr>
                <a:t>The oscillating charges </a:t>
              </a:r>
            </a:p>
            <a:p>
              <a:pPr eaLnBrk="0" hangingPunct="0"/>
              <a:r>
                <a:rPr lang="en-US">
                  <a:latin typeface="Calibri" pitchFamily="34" charset="0"/>
                </a:rPr>
                <a:t>radiate light.</a:t>
              </a:r>
            </a:p>
            <a:p>
              <a:pPr eaLnBrk="0" hangingPunct="0"/>
              <a:endParaRPr lang="en-US" sz="1200">
                <a:latin typeface="Calibri" pitchFamily="34" charset="0"/>
              </a:endParaRPr>
            </a:p>
            <a:p>
              <a:pPr eaLnBrk="0" hangingPunct="0"/>
              <a:r>
                <a:rPr lang="en-US">
                  <a:latin typeface="Calibri" pitchFamily="34" charset="0"/>
                </a:rPr>
                <a:t>How much the charges move, </a:t>
              </a:r>
            </a:p>
            <a:p>
              <a:pPr eaLnBrk="0" hangingPunct="0"/>
              <a:r>
                <a:rPr lang="en-US">
                  <a:latin typeface="Calibri" pitchFamily="34" charset="0"/>
                </a:rPr>
                <a:t>and hence how much light radiates, depends upon the matter’s polarizability.</a:t>
              </a:r>
            </a:p>
            <a:p>
              <a:pPr eaLnBrk="0" hangingPunct="0"/>
              <a:endParaRPr lang="en-US">
                <a:latin typeface="Calibri"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2"/>
          <p:cNvSpPr>
            <a:spLocks noGrp="1" noChangeArrowheads="1"/>
          </p:cNvSpPr>
          <p:nvPr>
            <p:ph type="title"/>
          </p:nvPr>
        </p:nvSpPr>
        <p:spPr/>
        <p:txBody>
          <a:bodyPr/>
          <a:lstStyle/>
          <a:p>
            <a:r>
              <a:rPr lang="en-US" smtClean="0"/>
              <a:t>Index of Refraction n</a:t>
            </a:r>
          </a:p>
        </p:txBody>
      </p:sp>
      <p:sp>
        <p:nvSpPr>
          <p:cNvPr id="6155" name="Text Box 4"/>
          <p:cNvSpPr txBox="1">
            <a:spLocks noChangeArrowheads="1"/>
          </p:cNvSpPr>
          <p:nvPr/>
        </p:nvSpPr>
        <p:spPr bwMode="auto">
          <a:xfrm>
            <a:off x="944563" y="1536700"/>
            <a:ext cx="7254875" cy="3784600"/>
          </a:xfrm>
          <a:prstGeom prst="rect">
            <a:avLst/>
          </a:prstGeom>
          <a:noFill/>
          <a:ln w="25400">
            <a:noFill/>
            <a:miter lim="800000"/>
            <a:headEnd type="none" w="sm" len="sm"/>
            <a:tailEnd type="none" w="sm" len="sm"/>
          </a:ln>
        </p:spPr>
        <p:txBody>
          <a:bodyPr wrap="none">
            <a:spAutoFit/>
          </a:bodyPr>
          <a:lstStyle/>
          <a:p>
            <a:pPr eaLnBrk="0" hangingPunct="0"/>
            <a:r>
              <a:rPr lang="en-US">
                <a:latin typeface="Calibri" pitchFamily="34" charset="0"/>
              </a:rPr>
              <a:t>The polarizability of a material is directly </a:t>
            </a:r>
          </a:p>
          <a:p>
            <a:pPr eaLnBrk="0" hangingPunct="0"/>
            <a:r>
              <a:rPr lang="en-US">
                <a:latin typeface="Calibri" pitchFamily="34" charset="0"/>
              </a:rPr>
              <a:t>related to its index of refraction </a:t>
            </a:r>
            <a:r>
              <a:rPr lang="en-US" i="1">
                <a:latin typeface="Calibri" pitchFamily="34" charset="0"/>
              </a:rPr>
              <a:t>n</a:t>
            </a:r>
            <a:r>
              <a:rPr lang="en-US">
                <a:latin typeface="Calibri" pitchFamily="34" charset="0"/>
              </a:rPr>
              <a:t>.</a:t>
            </a:r>
          </a:p>
          <a:p>
            <a:pPr eaLnBrk="0" hangingPunct="0"/>
            <a:endParaRPr lang="en-US">
              <a:latin typeface="Calibri" pitchFamily="34" charset="0"/>
            </a:endParaRPr>
          </a:p>
          <a:p>
            <a:pPr eaLnBrk="0" hangingPunct="0"/>
            <a:r>
              <a:rPr lang="en-US">
                <a:latin typeface="Calibri" pitchFamily="34" charset="0"/>
              </a:rPr>
              <a:t>The index of refraction is a measure of </a:t>
            </a:r>
          </a:p>
          <a:p>
            <a:pPr eaLnBrk="0" hangingPunct="0"/>
            <a:r>
              <a:rPr lang="en-US">
                <a:latin typeface="Calibri" pitchFamily="34" charset="0"/>
              </a:rPr>
              <a:t>the velocity of light in a material.</a:t>
            </a:r>
          </a:p>
          <a:p>
            <a:pPr eaLnBrk="0" hangingPunct="0"/>
            <a:endParaRPr lang="en-US">
              <a:latin typeface="Calibri" pitchFamily="34" charset="0"/>
            </a:endParaRPr>
          </a:p>
          <a:p>
            <a:pPr eaLnBrk="0" hangingPunct="0"/>
            <a:r>
              <a:rPr lang="en-US">
                <a:latin typeface="Calibri" pitchFamily="34" charset="0"/>
              </a:rPr>
              <a:t>                e.g., speed of light </a:t>
            </a:r>
          </a:p>
          <a:p>
            <a:pPr eaLnBrk="0" hangingPunct="0"/>
            <a:endParaRPr lang="en-US">
              <a:latin typeface="Calibri" pitchFamily="34" charset="0"/>
            </a:endParaRPr>
          </a:p>
          <a:p>
            <a:pPr eaLnBrk="0" hangingPunct="0"/>
            <a:r>
              <a:rPr lang="en-US">
                <a:latin typeface="Calibri" pitchFamily="34" charset="0"/>
              </a:rPr>
              <a:t>For solutes, the polarizability is expressed as the specific </a:t>
            </a:r>
          </a:p>
          <a:p>
            <a:pPr eaLnBrk="0" hangingPunct="0"/>
            <a:r>
              <a:rPr lang="en-US">
                <a:latin typeface="Calibri" pitchFamily="34" charset="0"/>
              </a:rPr>
              <a:t>refractive index increment, </a:t>
            </a:r>
            <a:r>
              <a:rPr lang="en-US" i="1">
                <a:latin typeface="Calibri" pitchFamily="34" charset="0"/>
              </a:rPr>
              <a:t>dn</a:t>
            </a:r>
            <a:r>
              <a:rPr lang="en-US">
                <a:latin typeface="Calibri" pitchFamily="34" charset="0"/>
              </a:rPr>
              <a:t>/</a:t>
            </a:r>
            <a:r>
              <a:rPr lang="en-US" i="1">
                <a:latin typeface="Calibri" pitchFamily="34" charset="0"/>
              </a:rPr>
              <a:t>dc</a:t>
            </a:r>
            <a:r>
              <a:rPr lang="en-US">
                <a:latin typeface="Calibri" pitchFamily="34" charset="0"/>
              </a:rPr>
              <a:t>.</a:t>
            </a:r>
          </a:p>
        </p:txBody>
      </p:sp>
      <p:pic>
        <p:nvPicPr>
          <p:cNvPr id="6156" name="Picture 8" descr="snells"/>
          <p:cNvPicPr>
            <a:picLocks noChangeAspect="1" noChangeArrowheads="1"/>
          </p:cNvPicPr>
          <p:nvPr/>
        </p:nvPicPr>
        <p:blipFill>
          <a:blip r:embed="rId4" cstate="print"/>
          <a:srcRect/>
          <a:stretch>
            <a:fillRect/>
          </a:stretch>
        </p:blipFill>
        <p:spPr bwMode="auto">
          <a:xfrm>
            <a:off x="6553200" y="1143000"/>
            <a:ext cx="2168525" cy="2590800"/>
          </a:xfrm>
          <a:prstGeom prst="rect">
            <a:avLst/>
          </a:prstGeom>
          <a:noFill/>
          <a:ln w="9525">
            <a:noFill/>
            <a:miter lim="800000"/>
            <a:headEnd/>
            <a:tailEnd/>
          </a:ln>
        </p:spPr>
      </p:pic>
      <p:sp>
        <p:nvSpPr>
          <p:cNvPr id="6157"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ctr" eaLnBrk="0" hangingPunct="0"/>
            <a:endParaRPr lang="en-US"/>
          </a:p>
        </p:txBody>
      </p:sp>
      <p:graphicFrame>
        <p:nvGraphicFramePr>
          <p:cNvPr id="6149" name="Object 5"/>
          <p:cNvGraphicFramePr>
            <a:graphicFrameLocks noChangeAspect="1"/>
          </p:cNvGraphicFramePr>
          <p:nvPr/>
        </p:nvGraphicFramePr>
        <p:xfrm>
          <a:off x="4559300" y="3543300"/>
          <a:ext cx="1971675" cy="828675"/>
        </p:xfrm>
        <a:graphic>
          <a:graphicData uri="http://schemas.openxmlformats.org/presentationml/2006/ole">
            <p:oleObj spid="_x0000_s6149" name="Equation" r:id="rId5" imgW="927000" imgH="393480" progId="Equation.3">
              <p:embed/>
            </p:oleObj>
          </a:graphicData>
        </a:graphic>
      </p:graphicFrame>
      <p:sp>
        <p:nvSpPr>
          <p:cNvPr id="6158"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ctr" eaLnBrk="0" hangingPunct="0"/>
            <a:endParaRPr lang="en-US"/>
          </a:p>
        </p:txBody>
      </p:sp>
      <p:graphicFrame>
        <p:nvGraphicFramePr>
          <p:cNvPr id="6151" name="Object 7"/>
          <p:cNvGraphicFramePr>
            <a:graphicFrameLocks noChangeAspect="1"/>
          </p:cNvGraphicFramePr>
          <p:nvPr/>
        </p:nvGraphicFramePr>
        <p:xfrm>
          <a:off x="5016500" y="5245100"/>
          <a:ext cx="2057400" cy="971550"/>
        </p:xfrm>
        <a:graphic>
          <a:graphicData uri="http://schemas.openxmlformats.org/presentationml/2006/ole">
            <p:oleObj spid="_x0000_s6151" name="Equation" r:id="rId6" imgW="990170" imgH="469696" progId="Equation.3">
              <p:embed/>
            </p:oleObj>
          </a:graphicData>
        </a:graphic>
      </p:graphicFrame>
      <p:sp>
        <p:nvSpPr>
          <p:cNvPr id="6159"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ctr" eaLnBrk="0" hangingPunct="0"/>
            <a:endParaRPr lang="en-US"/>
          </a:p>
        </p:txBody>
      </p:sp>
      <p:graphicFrame>
        <p:nvGraphicFramePr>
          <p:cNvPr id="6153" name="Object 9"/>
          <p:cNvGraphicFramePr>
            <a:graphicFrameLocks noChangeAspect="1"/>
          </p:cNvGraphicFramePr>
          <p:nvPr/>
        </p:nvGraphicFramePr>
        <p:xfrm>
          <a:off x="1816100" y="5378450"/>
          <a:ext cx="1771650" cy="838200"/>
        </p:xfrm>
        <a:graphic>
          <a:graphicData uri="http://schemas.openxmlformats.org/presentationml/2006/ole">
            <p:oleObj spid="_x0000_s6153" name="Equation" r:id="rId7" imgW="825500" imgH="393700" progId="Equation.3">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9" name="Rectangle 2"/>
          <p:cNvSpPr>
            <a:spLocks noGrp="1" noChangeArrowheads="1"/>
          </p:cNvSpPr>
          <p:nvPr>
            <p:ph type="title"/>
          </p:nvPr>
        </p:nvSpPr>
        <p:spPr/>
        <p:txBody>
          <a:bodyPr/>
          <a:lstStyle/>
          <a:p>
            <a:r>
              <a:rPr lang="en-US" smtClean="0"/>
              <a:t>Adding Light</a:t>
            </a:r>
          </a:p>
        </p:txBody>
      </p:sp>
      <p:pic>
        <p:nvPicPr>
          <p:cNvPr id="8200" name="Picture 3" descr="interference4"/>
          <p:cNvPicPr>
            <a:picLocks noChangeAspect="1" noChangeArrowheads="1"/>
          </p:cNvPicPr>
          <p:nvPr/>
        </p:nvPicPr>
        <p:blipFill>
          <a:blip r:embed="rId4" cstate="print"/>
          <a:srcRect/>
          <a:stretch>
            <a:fillRect/>
          </a:stretch>
        </p:blipFill>
        <p:spPr bwMode="auto">
          <a:xfrm>
            <a:off x="4318000" y="4000500"/>
            <a:ext cx="4597400" cy="2019300"/>
          </a:xfrm>
          <a:prstGeom prst="rect">
            <a:avLst/>
          </a:prstGeom>
          <a:noFill/>
          <a:ln w="9525">
            <a:noFill/>
            <a:miter lim="800000"/>
            <a:headEnd/>
            <a:tailEnd/>
          </a:ln>
        </p:spPr>
      </p:pic>
      <p:pic>
        <p:nvPicPr>
          <p:cNvPr id="8201" name="Picture 4" descr="interference0"/>
          <p:cNvPicPr>
            <a:picLocks noChangeAspect="1" noChangeArrowheads="1"/>
          </p:cNvPicPr>
          <p:nvPr/>
        </p:nvPicPr>
        <p:blipFill>
          <a:blip r:embed="rId5" cstate="print"/>
          <a:srcRect/>
          <a:stretch>
            <a:fillRect/>
          </a:stretch>
        </p:blipFill>
        <p:spPr bwMode="auto">
          <a:xfrm>
            <a:off x="4318000" y="4000500"/>
            <a:ext cx="4597400" cy="2019300"/>
          </a:xfrm>
          <a:prstGeom prst="rect">
            <a:avLst/>
          </a:prstGeom>
          <a:noFill/>
          <a:ln w="9525">
            <a:noFill/>
            <a:miter lim="800000"/>
            <a:headEnd/>
            <a:tailEnd/>
          </a:ln>
        </p:spPr>
      </p:pic>
      <p:pic>
        <p:nvPicPr>
          <p:cNvPr id="236549" name="Picture 5" descr="interference2"/>
          <p:cNvPicPr>
            <a:picLocks noChangeAspect="1" noChangeArrowheads="1"/>
          </p:cNvPicPr>
          <p:nvPr/>
        </p:nvPicPr>
        <p:blipFill>
          <a:blip r:embed="rId6" cstate="print"/>
          <a:srcRect/>
          <a:stretch>
            <a:fillRect/>
          </a:stretch>
        </p:blipFill>
        <p:spPr bwMode="auto">
          <a:xfrm>
            <a:off x="4318000" y="4000500"/>
            <a:ext cx="4597400" cy="2019300"/>
          </a:xfrm>
          <a:prstGeom prst="rect">
            <a:avLst/>
          </a:prstGeom>
          <a:noFill/>
          <a:ln w="9525">
            <a:noFill/>
            <a:miter lim="800000"/>
            <a:headEnd/>
            <a:tailEnd/>
          </a:ln>
        </p:spPr>
      </p:pic>
      <p:pic>
        <p:nvPicPr>
          <p:cNvPr id="236550" name="Picture 6" descr="interference6"/>
          <p:cNvPicPr>
            <a:picLocks noChangeAspect="1" noChangeArrowheads="1"/>
          </p:cNvPicPr>
          <p:nvPr/>
        </p:nvPicPr>
        <p:blipFill>
          <a:blip r:embed="rId7" cstate="print"/>
          <a:srcRect/>
          <a:stretch>
            <a:fillRect/>
          </a:stretch>
        </p:blipFill>
        <p:spPr bwMode="auto">
          <a:xfrm>
            <a:off x="4318000" y="4000500"/>
            <a:ext cx="4597400" cy="2019300"/>
          </a:xfrm>
          <a:prstGeom prst="rect">
            <a:avLst/>
          </a:prstGeom>
          <a:noFill/>
          <a:ln w="9525">
            <a:noFill/>
            <a:miter lim="800000"/>
            <a:headEnd/>
            <a:tailEnd/>
          </a:ln>
        </p:spPr>
      </p:pic>
      <p:pic>
        <p:nvPicPr>
          <p:cNvPr id="236551" name="Picture 7" descr="interference8"/>
          <p:cNvPicPr>
            <a:picLocks noChangeAspect="1" noChangeArrowheads="1"/>
          </p:cNvPicPr>
          <p:nvPr/>
        </p:nvPicPr>
        <p:blipFill>
          <a:blip r:embed="rId8" cstate="print"/>
          <a:srcRect/>
          <a:stretch>
            <a:fillRect/>
          </a:stretch>
        </p:blipFill>
        <p:spPr bwMode="auto">
          <a:xfrm>
            <a:off x="4318000" y="4000500"/>
            <a:ext cx="4597400" cy="2019300"/>
          </a:xfrm>
          <a:prstGeom prst="rect">
            <a:avLst/>
          </a:prstGeom>
          <a:noFill/>
          <a:ln w="9525">
            <a:noFill/>
            <a:miter lim="800000"/>
            <a:headEnd/>
            <a:tailEnd/>
          </a:ln>
        </p:spPr>
      </p:pic>
      <p:sp>
        <p:nvSpPr>
          <p:cNvPr id="8205" name="Text Box 8"/>
          <p:cNvSpPr txBox="1">
            <a:spLocks noChangeArrowheads="1"/>
          </p:cNvSpPr>
          <p:nvPr/>
        </p:nvSpPr>
        <p:spPr bwMode="auto">
          <a:xfrm>
            <a:off x="4013200" y="3390900"/>
            <a:ext cx="2028825" cy="461963"/>
          </a:xfrm>
          <a:prstGeom prst="rect">
            <a:avLst/>
          </a:prstGeom>
          <a:noFill/>
          <a:ln w="25400">
            <a:noFill/>
            <a:miter lim="800000"/>
            <a:headEnd type="none" w="sm" len="sm"/>
            <a:tailEnd type="none" w="sm" len="sm"/>
          </a:ln>
        </p:spPr>
        <p:txBody>
          <a:bodyPr wrap="none">
            <a:spAutoFit/>
          </a:bodyPr>
          <a:lstStyle/>
          <a:p>
            <a:pPr algn="ctr" eaLnBrk="0" hangingPunct="0">
              <a:buFontTx/>
              <a:buChar char="•"/>
            </a:pPr>
            <a:r>
              <a:rPr lang="en-US">
                <a:latin typeface="Calibri" pitchFamily="34" charset="0"/>
              </a:rPr>
              <a:t> Interference:</a:t>
            </a:r>
          </a:p>
        </p:txBody>
      </p:sp>
      <p:sp>
        <p:nvSpPr>
          <p:cNvPr id="8206" name="Text Box 9"/>
          <p:cNvSpPr txBox="1">
            <a:spLocks noChangeArrowheads="1"/>
          </p:cNvSpPr>
          <p:nvPr/>
        </p:nvSpPr>
        <p:spPr bwMode="auto">
          <a:xfrm>
            <a:off x="457200" y="914400"/>
            <a:ext cx="2366963" cy="461963"/>
          </a:xfrm>
          <a:prstGeom prst="rect">
            <a:avLst/>
          </a:prstGeom>
          <a:noFill/>
          <a:ln w="25400">
            <a:noFill/>
            <a:miter lim="800000"/>
            <a:headEnd type="none" w="sm" len="sm"/>
            <a:tailEnd type="none" w="sm" len="sm"/>
          </a:ln>
        </p:spPr>
        <p:txBody>
          <a:bodyPr wrap="none">
            <a:spAutoFit/>
          </a:bodyPr>
          <a:lstStyle/>
          <a:p>
            <a:pPr algn="ctr" eaLnBrk="0" hangingPunct="0">
              <a:buFontTx/>
              <a:buChar char="•"/>
            </a:pPr>
            <a:r>
              <a:rPr lang="en-US">
                <a:latin typeface="Calibri" pitchFamily="34" charset="0"/>
              </a:rPr>
              <a:t> Incoherent sum</a:t>
            </a:r>
          </a:p>
        </p:txBody>
      </p:sp>
      <p:sp>
        <p:nvSpPr>
          <p:cNvPr id="8207" name="Text Box 10"/>
          <p:cNvSpPr txBox="1">
            <a:spLocks noChangeArrowheads="1"/>
          </p:cNvSpPr>
          <p:nvPr/>
        </p:nvSpPr>
        <p:spPr bwMode="auto">
          <a:xfrm>
            <a:off x="447675" y="3352800"/>
            <a:ext cx="2163763" cy="461963"/>
          </a:xfrm>
          <a:prstGeom prst="rect">
            <a:avLst/>
          </a:prstGeom>
          <a:noFill/>
          <a:ln w="25400">
            <a:noFill/>
            <a:miter lim="800000"/>
            <a:headEnd type="none" w="sm" len="sm"/>
            <a:tailEnd type="none" w="sm" len="sm"/>
          </a:ln>
        </p:spPr>
        <p:txBody>
          <a:bodyPr wrap="none">
            <a:spAutoFit/>
          </a:bodyPr>
          <a:lstStyle/>
          <a:p>
            <a:pPr algn="ctr" eaLnBrk="0" hangingPunct="0">
              <a:buFontTx/>
              <a:buChar char="•"/>
            </a:pPr>
            <a:r>
              <a:rPr lang="en-US">
                <a:latin typeface="Calibri" pitchFamily="34" charset="0"/>
              </a:rPr>
              <a:t> Coherent sum</a:t>
            </a:r>
          </a:p>
        </p:txBody>
      </p:sp>
      <p:pic>
        <p:nvPicPr>
          <p:cNvPr id="8208" name="Picture 13" descr="incoherent2"/>
          <p:cNvPicPr>
            <a:picLocks noChangeAspect="1" noChangeArrowheads="1"/>
          </p:cNvPicPr>
          <p:nvPr/>
        </p:nvPicPr>
        <p:blipFill>
          <a:blip r:embed="rId9" cstate="print"/>
          <a:srcRect/>
          <a:stretch>
            <a:fillRect/>
          </a:stretch>
        </p:blipFill>
        <p:spPr bwMode="auto">
          <a:xfrm>
            <a:off x="4267200" y="1114425"/>
            <a:ext cx="3352800" cy="1933575"/>
          </a:xfrm>
          <a:prstGeom prst="rect">
            <a:avLst/>
          </a:prstGeom>
          <a:noFill/>
          <a:ln w="9525">
            <a:noFill/>
            <a:miter lim="800000"/>
            <a:headEnd/>
            <a:tailEnd/>
          </a:ln>
        </p:spPr>
      </p:pic>
      <p:sp>
        <p:nvSpPr>
          <p:cNvPr id="8209" name="Line 14"/>
          <p:cNvSpPr>
            <a:spLocks noChangeShapeType="1"/>
          </p:cNvSpPr>
          <p:nvPr/>
        </p:nvSpPr>
        <p:spPr bwMode="auto">
          <a:xfrm>
            <a:off x="457200" y="3276600"/>
            <a:ext cx="7924800" cy="0"/>
          </a:xfrm>
          <a:prstGeom prst="line">
            <a:avLst/>
          </a:prstGeom>
          <a:noFill/>
          <a:ln w="25400">
            <a:solidFill>
              <a:srgbClr val="FFFFE9"/>
            </a:solidFill>
            <a:round/>
            <a:headEnd type="none" w="sm" len="sm"/>
            <a:tailEnd type="none" w="sm" len="sm"/>
          </a:ln>
        </p:spPr>
        <p:txBody>
          <a:bodyPr wrap="none" anchor="ctr"/>
          <a:lstStyle/>
          <a:p>
            <a:endParaRPr lang="en-US"/>
          </a:p>
        </p:txBody>
      </p:sp>
      <p:sp>
        <p:nvSpPr>
          <p:cNvPr id="8210"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ctr" eaLnBrk="0" hangingPunct="0"/>
            <a:endParaRPr lang="en-US"/>
          </a:p>
        </p:txBody>
      </p:sp>
      <p:graphicFrame>
        <p:nvGraphicFramePr>
          <p:cNvPr id="8196" name="Object 4"/>
          <p:cNvGraphicFramePr>
            <a:graphicFrameLocks noChangeAspect="1"/>
          </p:cNvGraphicFramePr>
          <p:nvPr/>
        </p:nvGraphicFramePr>
        <p:xfrm>
          <a:off x="596900" y="1549400"/>
          <a:ext cx="2200275" cy="1003300"/>
        </p:xfrm>
        <a:graphic>
          <a:graphicData uri="http://schemas.openxmlformats.org/presentationml/2006/ole">
            <p:oleObj spid="_x0000_s8196" name="Equation" r:id="rId10" imgW="1104840" imgH="507960" progId="Equation.3">
              <p:embed/>
            </p:oleObj>
          </a:graphicData>
        </a:graphic>
      </p:graphicFrame>
      <p:sp>
        <p:nvSpPr>
          <p:cNvPr id="8211" name="Rectangle 7"/>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ctr" eaLnBrk="0" hangingPunct="0"/>
            <a:endParaRPr lang="en-US"/>
          </a:p>
        </p:txBody>
      </p:sp>
      <p:graphicFrame>
        <p:nvGraphicFramePr>
          <p:cNvPr id="8198" name="Object 6"/>
          <p:cNvGraphicFramePr>
            <a:graphicFrameLocks noChangeAspect="1"/>
          </p:cNvGraphicFramePr>
          <p:nvPr/>
        </p:nvGraphicFramePr>
        <p:xfrm>
          <a:off x="495300" y="4241800"/>
          <a:ext cx="3600450" cy="1466850"/>
        </p:xfrm>
        <a:graphic>
          <a:graphicData uri="http://schemas.openxmlformats.org/presentationml/2006/ole">
            <p:oleObj spid="_x0000_s8198" name="Equation" r:id="rId11" imgW="1943100" imgH="80010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365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2365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2365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OFX_CACHE_OBJECT 10293" val="C:\DOCUME~1\DVILLA~1\LOCALS~1\Temp\OfficeFX\ofx48D35100\762E278.EMF"/>
  <p:tag name="OFX_CACHE_OBJECT 10304" val="C:\DOCUME~1\DVILLA~1\LOCALS~1\Temp\OfficeFX\ofx48D35100\57812F80.EMF"/>
  <p:tag name="VARIATION" val="Content"/>
  <p:tag name="TRANSITIONS" val="Custom"/>
  <p:tag name="CUSTOMTRANSITION" val="Title to "/>
  <p:tag name="TITLECOLOR" val="Theme"/>
  <p:tag name="BULLETEDCOLOR" val="Theme"/>
  <p:tag name="DRAWINGTEXTCOLOR" val="Ppt"/>
  <p:tag name="DRAWINGBORDERCOLOR" val="Theme"/>
  <p:tag name="DRAWINGFILLCOLOR" val="Ppt"/>
  <p:tag name="LINECOLOR" val="Ppt"/>
  <p:tag name="PICTUREBORDERCOLOR" val="Theme"/>
  <p:tag name="TITLESTYLE" val="Shadow"/>
  <p:tag name="BULLETEDSTYLE" val="Shadow"/>
  <p:tag name="DRAWINGTEXTSTYLE" val="TwoD"/>
  <p:tag name="DRAWINGSTYLE" val="ThreeD"/>
  <p:tag name="PICTURESTYLE" val="ThreeD"/>
  <p:tag name="DRAWINGBORDER" val="Square-Small"/>
  <p:tag name="PICTUREBORDER" val="Square-Small"/>
  <p:tag name="TITLESHADOW" val="Soft"/>
  <p:tag name="TITLEFLATSHADOWCOLOR" val="0.5 0.5 0.5"/>
  <p:tag name="TITLEFLATSHADOWOFFSET" val="0.07 -0.07"/>
  <p:tag name="TITLEFLATSHADOWOPACITY" val="1"/>
  <p:tag name="TITLESOFTSHADOWCOLOR" val="0.5 0.5 0.5"/>
  <p:tag name="TITLESOFTSHADOWOFFSET" val="0.07 -0.07"/>
  <p:tag name="TITLESOFTSHADOWOPACITY" val="1"/>
  <p:tag name="TITLEGLOWSHADOWCOLOR" val="0.5 0.5 0.5"/>
  <p:tag name="TITLEGLOWSHADOWOPACITY" val="1"/>
  <p:tag name="TITLEGLOWSHADOWSPREAD" val="1"/>
  <p:tag name="BULLETEDSHADOW" val="Soft"/>
  <p:tag name="BULLETEDFLATSHADOWCOLOR" val="0.5 0.5 0.5"/>
  <p:tag name="BULLETEDFLATSHADOWOFFSET" val="0.07 -0.07"/>
  <p:tag name="BULLETEDFLATSHADOWOPACITY" val="1"/>
  <p:tag name="BULLETEDSOFTSHADOWCOLOR" val="0.5 0.5 0.5"/>
  <p:tag name="BULLETEDSOFTSHADOWOFFSET" val="0.07 -0.07"/>
  <p:tag name="BULLETEDSOFTSHADOWOPACITY" val="1"/>
  <p:tag name="BULLETEDGLOWSHADOWCOLOR" val="0.5 0.5 0.5"/>
  <p:tag name="BULLETEDGLOWSHADOWOPACITY" val="1"/>
  <p:tag name="BULLETEDGLOWSHADOWSPREAD" val="1"/>
  <p:tag name="TITLEINTERACTION" val="None"/>
  <p:tag name="BULLETEDINTERACTION" val="None"/>
  <p:tag name="DRAWINGINTERACTION" val="None"/>
  <p:tag name="PICTUREINTERACTION" val="None"/>
  <p:tag name="LINEINTERACTION" val="None"/>
  <p:tag name="TITLEANIMATION" val="Ppt"/>
  <p:tag name="BULLETEDANIMATION" val="Ppt"/>
  <p:tag name="DRAWINGANIMATION" val="Ppt"/>
  <p:tag name="PICTUREANIMATION" val="Ppt"/>
  <p:tag name="LINEANIMATION" val="Ppt"/>
  <p:tag name="ANIMATIONAUDIO" val="True"/>
  <p:tag name="INTERACTIONAUDIO" val="True"/>
  <p:tag name="TRANSITIONAUDIO" val="True"/>
</p:tagLst>
</file>

<file path=ppt/theme/theme1.xml><?xml version="1.0" encoding="utf-8"?>
<a:theme xmlns:a="http://schemas.openxmlformats.org/drawingml/2006/main" name="LSU_2011">
  <a:themeElements>
    <a:clrScheme name="Analysis Report V1-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nalysis Report V1-4">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cs typeface="Arial" charset="0"/>
          </a:defRPr>
        </a:defPPr>
      </a:lstStyle>
    </a:lnDef>
    <a:txDef>
      <a:spPr>
        <a:noFill/>
      </a:spPr>
      <a:bodyPr wrap="none" rtlCol="0">
        <a:spAutoFit/>
      </a:bodyPr>
      <a:lstStyle>
        <a:defPPr>
          <a:defRPr dirty="0" smtClean="0">
            <a:latin typeface="Calibri" pitchFamily="34" charset="0"/>
          </a:defRPr>
        </a:defPPr>
      </a:lstStyle>
    </a:txDef>
  </a:objectDefaults>
  <a:extraClrSchemeLst>
    <a:extraClrScheme>
      <a:clrScheme name="Analysis Report V1-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nalysis Report V1-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nalysis Report V1-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nalysis Report V1-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nalysis Report V1-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nalysis Report V1-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nalysis Report V1-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nalysis Report V1-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nalysis Report V1-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nalysis Report V1-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nalysis Report V1-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nalysis Report V1-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LSU_2011</Template>
  <TotalTime>31622</TotalTime>
  <Pages>32</Pages>
  <Words>6400</Words>
  <Application>Microsoft Office PowerPoint</Application>
  <PresentationFormat>Letter Paper (8.5x11 in)</PresentationFormat>
  <Paragraphs>438</Paragraphs>
  <Slides>29</Slides>
  <Notes>29</Notes>
  <HiddenSlides>0</HiddenSlides>
  <MMClips>0</MMClips>
  <ScaleCrop>false</ScaleCrop>
  <HeadingPairs>
    <vt:vector size="6" baseType="variant">
      <vt:variant>
        <vt:lpstr>Theme</vt:lpstr>
      </vt:variant>
      <vt:variant>
        <vt:i4>1</vt:i4>
      </vt:variant>
      <vt:variant>
        <vt:lpstr>Embedded OLE Servers</vt:lpstr>
      </vt:variant>
      <vt:variant>
        <vt:i4>4</vt:i4>
      </vt:variant>
      <vt:variant>
        <vt:lpstr>Slide Titles</vt:lpstr>
      </vt:variant>
      <vt:variant>
        <vt:i4>29</vt:i4>
      </vt:variant>
    </vt:vector>
  </HeadingPairs>
  <TitlesOfParts>
    <vt:vector size="34" baseType="lpstr">
      <vt:lpstr>LSU_2011</vt:lpstr>
      <vt:lpstr>FreeHand 5.0 Drawing</vt:lpstr>
      <vt:lpstr>Drawing</vt:lpstr>
      <vt:lpstr>Equation</vt:lpstr>
      <vt:lpstr>Chart</vt:lpstr>
      <vt:lpstr>Introduction to Light Scattering</vt:lpstr>
      <vt:lpstr>Lecture Overview</vt:lpstr>
      <vt:lpstr>What is Light Scattering?</vt:lpstr>
      <vt:lpstr>What is Light Scattering?</vt:lpstr>
      <vt:lpstr>What can Light Scattering Measure?</vt:lpstr>
      <vt:lpstr>Light and its Properties</vt:lpstr>
      <vt:lpstr>How does Light Scatter?</vt:lpstr>
      <vt:lpstr>Index of Refraction n</vt:lpstr>
      <vt:lpstr>Adding Light</vt:lpstr>
      <vt:lpstr>How Light Scattering Measures M</vt:lpstr>
      <vt:lpstr>Isotropic Scattering</vt:lpstr>
      <vt:lpstr>Angular Dependence of Light Scattering</vt:lpstr>
      <vt:lpstr>How Light Scattering Measures rg</vt:lpstr>
      <vt:lpstr>Interpretation of rg</vt:lpstr>
      <vt:lpstr>Molar Mass and Radius</vt:lpstr>
      <vt:lpstr>Basic Light Scattering Principles</vt:lpstr>
      <vt:lpstr>Basic Light Scattering Equation</vt:lpstr>
      <vt:lpstr>Definition of Terms 1</vt:lpstr>
      <vt:lpstr>Definition of Terms 2</vt:lpstr>
      <vt:lpstr>Second Virial Coefficient A2</vt:lpstr>
      <vt:lpstr>Running an Experiment  1:  Calibration</vt:lpstr>
      <vt:lpstr>Running an Experiment  2:  Normalization</vt:lpstr>
      <vt:lpstr>Online Data Collection</vt:lpstr>
      <vt:lpstr>Online Data Analysis</vt:lpstr>
      <vt:lpstr>Batch Data Collection</vt:lpstr>
      <vt:lpstr>Batch Data Analysis</vt:lpstr>
      <vt:lpstr>A Zimm Plot of BSA using Online Concentration Detection</vt:lpstr>
      <vt:lpstr>Measurements on Unfractionated Samples</vt:lpstr>
      <vt:lpstr>What’s Next…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Light Scattering for Absolute Macromolecular Characterization</dc:title>
  <dc:subject/>
  <dc:creator>Geofrey Wyatt</dc:creator>
  <cp:keywords/>
  <dc:description/>
  <cp:lastModifiedBy>Sigrid Kuebler</cp:lastModifiedBy>
  <cp:revision>939</cp:revision>
  <cp:lastPrinted>2000-07-19T17:47:41Z</cp:lastPrinted>
  <dcterms:created xsi:type="dcterms:W3CDTF">1996-01-31T22:07:54Z</dcterms:created>
  <dcterms:modified xsi:type="dcterms:W3CDTF">2011-06-30T17:33:13Z</dcterms:modified>
</cp:coreProperties>
</file>